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9" r:id="rId28"/>
    <p:sldId id="282" r:id="rId29"/>
    <p:sldId id="283" r:id="rId30"/>
    <p:sldId id="284" r:id="rId31"/>
    <p:sldId id="285" r:id="rId32"/>
    <p:sldId id="286" r:id="rId33"/>
    <p:sldId id="287" r:id="rId34"/>
    <p:sldId id="288" r:id="rId35"/>
  </p:sldIdLst>
  <p:sldSz cx="18288000" cy="10287000"/>
  <p:notesSz cx="6858000" cy="9144000"/>
  <p:embeddedFontLst>
    <p:embeddedFont>
      <p:font typeface="Aerospace bold" panose="020B0604020202020204" charset="-128"/>
      <p:regular r:id="rId36"/>
    </p:embeddedFont>
    <p:embeddedFont>
      <p:font typeface="Aesthetic color" panose="020B0604020202020204" charset="-128"/>
      <p:regular r:id="rId37"/>
    </p:embeddedFont>
    <p:embeddedFont>
      <p:font typeface="Akzidenz-Grotesk Bold" panose="020B0604020202020204" charset="0"/>
      <p:regular r:id="rId38"/>
    </p:embeddedFont>
    <p:embeddedFont>
      <p:font typeface="Canva Sans" panose="020B0604020202020204" charset="0"/>
      <p:regular r:id="rId39"/>
    </p:embeddedFont>
    <p:embeddedFont>
      <p:font typeface="Canva Sans Bold" panose="020B0604020202020204" charset="0"/>
      <p:regular r:id="rId40"/>
    </p:embeddedFont>
    <p:embeddedFont>
      <p:font typeface="DM Serif Display" pitchFamily="2" charset="0"/>
      <p:regular r:id="rId41"/>
    </p:embeddedFont>
    <p:embeddedFont>
      <p:font typeface="Dynamo Medium" panose="020B0604020202020204" charset="0"/>
      <p:regular r:id="rId42"/>
    </p:embeddedFont>
    <p:embeddedFont>
      <p:font typeface="Gagalin" panose="020B0604020202020204" charset="0"/>
      <p:regular r:id="rId43"/>
    </p:embeddedFont>
    <p:embeddedFont>
      <p:font typeface="Glacial Indifference" panose="020B0604020202020204" charset="0"/>
      <p:regular r:id="rId44"/>
    </p:embeddedFont>
    <p:embeddedFont>
      <p:font typeface="Glacial Indifference Bold" panose="020B0604020202020204" charset="0"/>
      <p:regular r:id="rId45"/>
    </p:embeddedFont>
    <p:embeddedFont>
      <p:font typeface="League Spartan" panose="020B0604020202020204" charset="0"/>
      <p:regular r:id="rId46"/>
    </p:embeddedFont>
    <p:embeddedFont>
      <p:font typeface="Lilita One" panose="020B0604020202020204" charset="0"/>
      <p:regular r:id="rId47"/>
    </p:embeddedFont>
    <p:embeddedFont>
      <p:font typeface="Montserrat Bold Italics" panose="020B0604020202020204" charset="0"/>
      <p:regular r:id="rId48"/>
    </p:embeddedFont>
    <p:embeddedFont>
      <p:font typeface="Montserrat Ultra-Bold" panose="020B0604020202020204" charset="0"/>
      <p:regular r:id="rId49"/>
    </p:embeddedFont>
    <p:embeddedFont>
      <p:font typeface="Open Sauce" panose="020B0604020202020204" charset="0"/>
      <p:regular r:id="rId50"/>
    </p:embeddedFont>
    <p:embeddedFont>
      <p:font typeface="Open Sauce Bold Italics" panose="020B0604020202020204" charset="0"/>
      <p:regular r:id="rId51"/>
    </p:embeddedFont>
    <p:embeddedFont>
      <p:font typeface="Open Sauce Heavy" panose="020B0604020202020204" charset="0"/>
      <p:regular r:id="rId52"/>
    </p:embeddedFont>
    <p:embeddedFont>
      <p:font typeface="Playwrite US Trad" panose="020B0604020202020204" charset="0"/>
      <p:regular r:id="rId53"/>
    </p:embeddedFont>
    <p:embeddedFont>
      <p:font typeface="Times New Roman Bold" panose="02020803070505020304" pitchFamily="18" charset="0"/>
      <p:regular r:id="rId54"/>
      <p:bold r:id="rId55"/>
    </p:embeddedFont>
    <p:embeddedFont>
      <p:font typeface="Trend Slab Four" panose="020B0604020202020204" charset="0"/>
      <p:regular r:id="rId56"/>
    </p:embeddedFont>
    <p:embeddedFont>
      <p:font typeface="TT Rounds Condensed Bold" panose="020B0604020202020204" charset="0"/>
      <p:regular r:id="rId57"/>
    </p:embeddedFont>
    <p:embeddedFont>
      <p:font typeface="Zilla Slab Italics"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05A64E-C391-492F-BC42-A98D3E2BC6D3}" v="1" dt="2025-04-02T09:18:03.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DHATHI T" userId="d493c2298ae49dbb" providerId="LiveId" clId="{9D05A64E-C391-492F-BC42-A98D3E2BC6D3}"/>
    <pc:docChg chg="undo custSel addSld modSld">
      <pc:chgData name="ARUNDHATHI T" userId="d493c2298ae49dbb" providerId="LiveId" clId="{9D05A64E-C391-492F-BC42-A98D3E2BC6D3}" dt="2025-04-02T09:23:10.444" v="68" actId="1035"/>
      <pc:docMkLst>
        <pc:docMk/>
      </pc:docMkLst>
      <pc:sldChg chg="addSp delSp modSp mod">
        <pc:chgData name="ARUNDHATHI T" userId="d493c2298ae49dbb" providerId="LiveId" clId="{9D05A64E-C391-492F-BC42-A98D3E2BC6D3}" dt="2025-04-02T09:19:03.251" v="20" actId="1037"/>
        <pc:sldMkLst>
          <pc:docMk/>
          <pc:sldMk cId="0" sldId="268"/>
        </pc:sldMkLst>
        <pc:spChg chg="del mod">
          <ac:chgData name="ARUNDHATHI T" userId="d493c2298ae49dbb" providerId="LiveId" clId="{9D05A64E-C391-492F-BC42-A98D3E2BC6D3}" dt="2025-04-02T09:18:22.276" v="6" actId="478"/>
          <ac:spMkLst>
            <pc:docMk/>
            <pc:sldMk cId="0" sldId="268"/>
            <ac:spMk id="9" creationId="{00000000-0000-0000-0000-000000000000}"/>
          </ac:spMkLst>
        </pc:spChg>
        <pc:spChg chg="add mod">
          <ac:chgData name="ARUNDHATHI T" userId="d493c2298ae49dbb" providerId="LiveId" clId="{9D05A64E-C391-492F-BC42-A98D3E2BC6D3}" dt="2025-04-02T09:19:03.251" v="20" actId="1037"/>
          <ac:spMkLst>
            <pc:docMk/>
            <pc:sldMk cId="0" sldId="268"/>
            <ac:spMk id="10" creationId="{86DDC71F-628A-4D47-3903-D080A4B03271}"/>
          </ac:spMkLst>
        </pc:spChg>
      </pc:sldChg>
      <pc:sldChg chg="modSp mod">
        <pc:chgData name="ARUNDHATHI T" userId="d493c2298ae49dbb" providerId="LiveId" clId="{9D05A64E-C391-492F-BC42-A98D3E2BC6D3}" dt="2025-04-02T09:19:30.066" v="21" actId="14100"/>
        <pc:sldMkLst>
          <pc:docMk/>
          <pc:sldMk cId="0" sldId="277"/>
        </pc:sldMkLst>
        <pc:spChg chg="mod">
          <ac:chgData name="ARUNDHATHI T" userId="d493c2298ae49dbb" providerId="LiveId" clId="{9D05A64E-C391-492F-BC42-A98D3E2BC6D3}" dt="2025-04-02T09:19:30.066" v="21" actId="14100"/>
          <ac:spMkLst>
            <pc:docMk/>
            <pc:sldMk cId="0" sldId="277"/>
            <ac:spMk id="3" creationId="{00000000-0000-0000-0000-000000000000}"/>
          </ac:spMkLst>
        </pc:spChg>
      </pc:sldChg>
      <pc:sldChg chg="addSp modSp new mod">
        <pc:chgData name="ARUNDHATHI T" userId="d493c2298ae49dbb" providerId="LiveId" clId="{9D05A64E-C391-492F-BC42-A98D3E2BC6D3}" dt="2025-04-02T09:23:10.444" v="68" actId="1035"/>
        <pc:sldMkLst>
          <pc:docMk/>
          <pc:sldMk cId="1421278957" sldId="289"/>
        </pc:sldMkLst>
        <pc:picChg chg="add mod modCrop">
          <ac:chgData name="ARUNDHATHI T" userId="d493c2298ae49dbb" providerId="LiveId" clId="{9D05A64E-C391-492F-BC42-A98D3E2BC6D3}" dt="2025-04-02T09:23:10.444" v="68" actId="1035"/>
          <ac:picMkLst>
            <pc:docMk/>
            <pc:sldMk cId="1421278957" sldId="289"/>
            <ac:picMk id="3" creationId="{799B1E48-5915-4CA2-206A-89100FC2D7C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8.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5.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3.sv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2.png"/><Relationship Id="rId7"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23.sv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2.png"/><Relationship Id="rId7" Type="http://schemas.openxmlformats.org/officeDocument/2006/relationships/image" Target="../media/image1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23.sv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3.svg"/><Relationship Id="rId7" Type="http://schemas.openxmlformats.org/officeDocument/2006/relationships/image" Target="../media/image1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svg"/></Relationships>
</file>

<file path=ppt/slides/_rels/slide2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2.png"/><Relationship Id="rId7" Type="http://schemas.openxmlformats.org/officeDocument/2006/relationships/image" Target="../media/image10.png"/><Relationship Id="rId2" Type="http://schemas.openxmlformats.org/officeDocument/2006/relationships/hyperlink" Target="https://ieeexplore.ieee.org/xpl/conhome/10444098/proceeding" TargetMode="Externa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1.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1.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1.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3.svg"/><Relationship Id="rId7" Type="http://schemas.openxmlformats.org/officeDocument/2006/relationships/image" Target="../media/image1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1.svg"/></Relationships>
</file>

<file path=ppt/slides/_rels/slide3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3.svg"/><Relationship Id="rId7" Type="http://schemas.openxmlformats.org/officeDocument/2006/relationships/image" Target="../media/image1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58.svg"/><Relationship Id="rId5" Type="http://schemas.openxmlformats.org/officeDocument/2006/relationships/image" Target="../media/image11.svg"/><Relationship Id="rId10" Type="http://schemas.openxmlformats.org/officeDocument/2006/relationships/image" Target="../media/image57.png"/><Relationship Id="rId4" Type="http://schemas.openxmlformats.org/officeDocument/2006/relationships/image" Target="../media/image10.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7.xml"/><Relationship Id="rId7" Type="http://schemas.openxmlformats.org/officeDocument/2006/relationships/image" Target="../media/image2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gif"/><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3.svg"/><Relationship Id="rId7" Type="http://schemas.openxmlformats.org/officeDocument/2006/relationships/image" Target="../media/image1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776641" y="-1321134"/>
            <a:ext cx="5110457" cy="13183610"/>
            <a:chOff x="0" y="0"/>
            <a:chExt cx="1345964" cy="3472227"/>
          </a:xfrm>
        </p:grpSpPr>
        <p:sp>
          <p:nvSpPr>
            <p:cNvPr id="4" name="Freeform 4"/>
            <p:cNvSpPr/>
            <p:nvPr/>
          </p:nvSpPr>
          <p:spPr>
            <a:xfrm>
              <a:off x="0" y="0"/>
              <a:ext cx="1345964" cy="3472226"/>
            </a:xfrm>
            <a:custGeom>
              <a:avLst/>
              <a:gdLst/>
              <a:ahLst/>
              <a:cxnLst/>
              <a:rect l="l" t="t" r="r" b="b"/>
              <a:pathLst>
                <a:path w="1345964" h="3472226">
                  <a:moveTo>
                    <a:pt x="0" y="0"/>
                  </a:moveTo>
                  <a:lnTo>
                    <a:pt x="1345964" y="0"/>
                  </a:lnTo>
                  <a:lnTo>
                    <a:pt x="1345964" y="3472226"/>
                  </a:lnTo>
                  <a:lnTo>
                    <a:pt x="0" y="3472226"/>
                  </a:lnTo>
                  <a:close/>
                </a:path>
              </a:pathLst>
            </a:custGeom>
            <a:solidFill>
              <a:srgbClr val="0C6980"/>
            </a:solidFill>
          </p:spPr>
        </p:sp>
        <p:sp>
          <p:nvSpPr>
            <p:cNvPr id="5" name="TextBox 5"/>
            <p:cNvSpPr txBox="1"/>
            <p:nvPr/>
          </p:nvSpPr>
          <p:spPr>
            <a:xfrm>
              <a:off x="0" y="-19050"/>
              <a:ext cx="1345964" cy="349127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712264" y="3092605"/>
            <a:ext cx="134949" cy="2239694"/>
            <a:chOff x="0" y="0"/>
            <a:chExt cx="35542" cy="589878"/>
          </a:xfrm>
        </p:grpSpPr>
        <p:sp>
          <p:nvSpPr>
            <p:cNvPr id="7" name="Freeform 7"/>
            <p:cNvSpPr/>
            <p:nvPr/>
          </p:nvSpPr>
          <p:spPr>
            <a:xfrm>
              <a:off x="0" y="0"/>
              <a:ext cx="35542" cy="589878"/>
            </a:xfrm>
            <a:custGeom>
              <a:avLst/>
              <a:gdLst/>
              <a:ahLst/>
              <a:cxnLst/>
              <a:rect l="l" t="t" r="r" b="b"/>
              <a:pathLst>
                <a:path w="35542" h="589878">
                  <a:moveTo>
                    <a:pt x="0" y="0"/>
                  </a:moveTo>
                  <a:lnTo>
                    <a:pt x="35542" y="0"/>
                  </a:lnTo>
                  <a:lnTo>
                    <a:pt x="35542" y="589878"/>
                  </a:lnTo>
                  <a:lnTo>
                    <a:pt x="0" y="589878"/>
                  </a:lnTo>
                  <a:close/>
                </a:path>
              </a:pathLst>
            </a:custGeom>
            <a:solidFill>
              <a:srgbClr val="0C6980"/>
            </a:solidFill>
            <a:ln cap="sq">
              <a:noFill/>
              <a:prstDash val="solid"/>
              <a:miter/>
            </a:ln>
          </p:spPr>
        </p:sp>
        <p:sp>
          <p:nvSpPr>
            <p:cNvPr id="8" name="TextBox 8"/>
            <p:cNvSpPr txBox="1"/>
            <p:nvPr/>
          </p:nvSpPr>
          <p:spPr>
            <a:xfrm>
              <a:off x="0" y="-19050"/>
              <a:ext cx="35542" cy="60892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Freeform 9"/>
          <p:cNvSpPr/>
          <p:nvPr/>
        </p:nvSpPr>
        <p:spPr>
          <a:xfrm>
            <a:off x="14871891" y="-39921"/>
            <a:ext cx="3246830" cy="3234655"/>
          </a:xfrm>
          <a:custGeom>
            <a:avLst/>
            <a:gdLst/>
            <a:ahLst/>
            <a:cxnLst/>
            <a:rect l="l" t="t" r="r" b="b"/>
            <a:pathLst>
              <a:path w="3246830" h="3234655">
                <a:moveTo>
                  <a:pt x="0" y="0"/>
                </a:moveTo>
                <a:lnTo>
                  <a:pt x="3246830" y="0"/>
                </a:lnTo>
                <a:lnTo>
                  <a:pt x="3246830" y="3234654"/>
                </a:lnTo>
                <a:lnTo>
                  <a:pt x="0" y="3234654"/>
                </a:lnTo>
                <a:lnTo>
                  <a:pt x="0" y="0"/>
                </a:lnTo>
                <a:close/>
              </a:path>
            </a:pathLst>
          </a:custGeom>
          <a:blipFill>
            <a:blip r:embed="rId4"/>
            <a:stretch>
              <a:fillRect/>
            </a:stretch>
          </a:blipFill>
        </p:spPr>
      </p:sp>
      <p:sp>
        <p:nvSpPr>
          <p:cNvPr id="10" name="Freeform 10"/>
          <p:cNvSpPr/>
          <p:nvPr/>
        </p:nvSpPr>
        <p:spPr>
          <a:xfrm>
            <a:off x="15047759" y="-58320"/>
            <a:ext cx="3240241" cy="3404722"/>
          </a:xfrm>
          <a:custGeom>
            <a:avLst/>
            <a:gdLst/>
            <a:ahLst/>
            <a:cxnLst/>
            <a:rect l="l" t="t" r="r" b="b"/>
            <a:pathLst>
              <a:path w="3240241" h="3404722">
                <a:moveTo>
                  <a:pt x="0" y="0"/>
                </a:moveTo>
                <a:lnTo>
                  <a:pt x="3240241" y="0"/>
                </a:lnTo>
                <a:lnTo>
                  <a:pt x="3240241" y="3404722"/>
                </a:lnTo>
                <a:lnTo>
                  <a:pt x="0" y="3404722"/>
                </a:lnTo>
                <a:lnTo>
                  <a:pt x="0" y="0"/>
                </a:lnTo>
                <a:close/>
              </a:path>
            </a:pathLst>
          </a:custGeom>
          <a:blipFill>
            <a:blip r:embed="rId5"/>
            <a:stretch>
              <a:fillRect l="-8367" t="-8049" r="-291113" b="-9386"/>
            </a:stretch>
          </a:blipFill>
        </p:spPr>
      </p:sp>
      <p:grpSp>
        <p:nvGrpSpPr>
          <p:cNvPr id="11" name="Group 11"/>
          <p:cNvGrpSpPr/>
          <p:nvPr/>
        </p:nvGrpSpPr>
        <p:grpSpPr>
          <a:xfrm>
            <a:off x="665740" y="1099167"/>
            <a:ext cx="13481082" cy="679276"/>
            <a:chOff x="0" y="0"/>
            <a:chExt cx="3550573" cy="178904"/>
          </a:xfrm>
        </p:grpSpPr>
        <p:sp>
          <p:nvSpPr>
            <p:cNvPr id="12" name="Freeform 12"/>
            <p:cNvSpPr/>
            <p:nvPr/>
          </p:nvSpPr>
          <p:spPr>
            <a:xfrm>
              <a:off x="0" y="0"/>
              <a:ext cx="3550573" cy="178904"/>
            </a:xfrm>
            <a:custGeom>
              <a:avLst/>
              <a:gdLst/>
              <a:ahLst/>
              <a:cxnLst/>
              <a:rect l="l" t="t" r="r" b="b"/>
              <a:pathLst>
                <a:path w="3550573" h="178904">
                  <a:moveTo>
                    <a:pt x="0" y="0"/>
                  </a:moveTo>
                  <a:lnTo>
                    <a:pt x="3550573" y="0"/>
                  </a:lnTo>
                  <a:lnTo>
                    <a:pt x="3550573" y="178904"/>
                  </a:lnTo>
                  <a:lnTo>
                    <a:pt x="0" y="178904"/>
                  </a:lnTo>
                  <a:close/>
                </a:path>
              </a:pathLst>
            </a:custGeom>
            <a:solidFill>
              <a:srgbClr val="0C6980"/>
            </a:solidFill>
          </p:spPr>
        </p:sp>
        <p:sp>
          <p:nvSpPr>
            <p:cNvPr id="13" name="TextBox 13"/>
            <p:cNvSpPr txBox="1"/>
            <p:nvPr/>
          </p:nvSpPr>
          <p:spPr>
            <a:xfrm>
              <a:off x="0" y="-19050"/>
              <a:ext cx="3550573" cy="197954"/>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4908906" y="3653344"/>
            <a:ext cx="3246830" cy="3234655"/>
          </a:xfrm>
          <a:custGeom>
            <a:avLst/>
            <a:gdLst/>
            <a:ahLst/>
            <a:cxnLst/>
            <a:rect l="l" t="t" r="r" b="b"/>
            <a:pathLst>
              <a:path w="3246830" h="3234655">
                <a:moveTo>
                  <a:pt x="0" y="0"/>
                </a:moveTo>
                <a:lnTo>
                  <a:pt x="3246830" y="0"/>
                </a:lnTo>
                <a:lnTo>
                  <a:pt x="3246830" y="3234655"/>
                </a:lnTo>
                <a:lnTo>
                  <a:pt x="0" y="3234655"/>
                </a:lnTo>
                <a:lnTo>
                  <a:pt x="0" y="0"/>
                </a:lnTo>
                <a:close/>
              </a:path>
            </a:pathLst>
          </a:custGeom>
          <a:blipFill>
            <a:blip r:embed="rId4"/>
            <a:stretch>
              <a:fillRect/>
            </a:stretch>
          </a:blipFill>
        </p:spPr>
      </p:sp>
      <p:sp>
        <p:nvSpPr>
          <p:cNvPr id="15" name="AutoShape 15"/>
          <p:cNvSpPr/>
          <p:nvPr/>
        </p:nvSpPr>
        <p:spPr>
          <a:xfrm>
            <a:off x="808487" y="8236128"/>
            <a:ext cx="2415864" cy="0"/>
          </a:xfrm>
          <a:prstGeom prst="line">
            <a:avLst/>
          </a:prstGeom>
          <a:ln w="38100" cap="flat">
            <a:solidFill>
              <a:srgbClr val="000000"/>
            </a:solidFill>
            <a:prstDash val="solid"/>
            <a:headEnd type="none" w="sm" len="sm"/>
            <a:tailEnd type="none" w="sm" len="sm"/>
          </a:ln>
        </p:spPr>
      </p:sp>
      <p:sp>
        <p:nvSpPr>
          <p:cNvPr id="16" name="TextBox 16"/>
          <p:cNvSpPr txBox="1"/>
          <p:nvPr/>
        </p:nvSpPr>
        <p:spPr>
          <a:xfrm>
            <a:off x="13227167" y="7595532"/>
            <a:ext cx="919655" cy="692150"/>
          </a:xfrm>
          <a:prstGeom prst="rect">
            <a:avLst/>
          </a:prstGeom>
        </p:spPr>
        <p:txBody>
          <a:bodyPr lIns="0" tIns="0" rIns="0" bIns="0" rtlCol="0" anchor="t">
            <a:spAutoFit/>
          </a:bodyPr>
          <a:lstStyle/>
          <a:p>
            <a:pPr algn="l">
              <a:lnSpc>
                <a:spcPts val="6249"/>
              </a:lnSpc>
            </a:pPr>
            <a:r>
              <a:rPr lang="en-US" sz="2499">
                <a:solidFill>
                  <a:srgbClr val="000000"/>
                </a:solidFill>
                <a:latin typeface="Lilita One"/>
                <a:ea typeface="Lilita One"/>
                <a:cs typeface="Lilita One"/>
                <a:sym typeface="Lilita One"/>
              </a:rPr>
              <a:t>GUIDE</a:t>
            </a:r>
          </a:p>
        </p:txBody>
      </p:sp>
      <p:sp>
        <p:nvSpPr>
          <p:cNvPr id="17" name="AutoShape 17"/>
          <p:cNvSpPr/>
          <p:nvPr/>
        </p:nvSpPr>
        <p:spPr>
          <a:xfrm>
            <a:off x="11953413" y="8304706"/>
            <a:ext cx="2141660" cy="0"/>
          </a:xfrm>
          <a:prstGeom prst="line">
            <a:avLst/>
          </a:prstGeom>
          <a:ln w="38100" cap="flat">
            <a:solidFill>
              <a:srgbClr val="000000"/>
            </a:solidFill>
            <a:prstDash val="solid"/>
            <a:headEnd type="none" w="sm" len="sm"/>
            <a:tailEnd type="none" w="sm" len="sm"/>
          </a:ln>
        </p:spPr>
      </p:sp>
      <p:sp>
        <p:nvSpPr>
          <p:cNvPr id="18" name="Freeform 18"/>
          <p:cNvSpPr/>
          <p:nvPr/>
        </p:nvSpPr>
        <p:spPr>
          <a:xfrm>
            <a:off x="14881950" y="7093581"/>
            <a:ext cx="3246830" cy="3234655"/>
          </a:xfrm>
          <a:custGeom>
            <a:avLst/>
            <a:gdLst/>
            <a:ahLst/>
            <a:cxnLst/>
            <a:rect l="l" t="t" r="r" b="b"/>
            <a:pathLst>
              <a:path w="3246830" h="3234655">
                <a:moveTo>
                  <a:pt x="0" y="0"/>
                </a:moveTo>
                <a:lnTo>
                  <a:pt x="3246830" y="0"/>
                </a:lnTo>
                <a:lnTo>
                  <a:pt x="3246830" y="3234654"/>
                </a:lnTo>
                <a:lnTo>
                  <a:pt x="0" y="3234654"/>
                </a:lnTo>
                <a:lnTo>
                  <a:pt x="0" y="0"/>
                </a:lnTo>
                <a:close/>
              </a:path>
            </a:pathLst>
          </a:custGeom>
          <a:blipFill>
            <a:blip r:embed="rId4"/>
            <a:stretch>
              <a:fillRect/>
            </a:stretch>
          </a:blipFill>
        </p:spPr>
      </p:sp>
      <p:grpSp>
        <p:nvGrpSpPr>
          <p:cNvPr id="19" name="Group 19"/>
          <p:cNvGrpSpPr/>
          <p:nvPr/>
        </p:nvGrpSpPr>
        <p:grpSpPr>
          <a:xfrm>
            <a:off x="15209316" y="7408029"/>
            <a:ext cx="2646009" cy="264600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8140" t="-5744" r="-28444" b="-4815"/>
              </a:stretch>
            </a:blipFill>
          </p:spPr>
        </p:sp>
      </p:grpSp>
      <p:sp>
        <p:nvSpPr>
          <p:cNvPr id="21" name="Freeform 21"/>
          <p:cNvSpPr/>
          <p:nvPr/>
        </p:nvSpPr>
        <p:spPr>
          <a:xfrm rot="-5400000">
            <a:off x="1075362" y="5380375"/>
            <a:ext cx="363847" cy="820146"/>
          </a:xfrm>
          <a:custGeom>
            <a:avLst/>
            <a:gdLst/>
            <a:ahLst/>
            <a:cxnLst/>
            <a:rect l="l" t="t" r="r" b="b"/>
            <a:pathLst>
              <a:path w="363847" h="820146">
                <a:moveTo>
                  <a:pt x="0" y="0"/>
                </a:moveTo>
                <a:lnTo>
                  <a:pt x="363847" y="0"/>
                </a:lnTo>
                <a:lnTo>
                  <a:pt x="363847" y="820146"/>
                </a:lnTo>
                <a:lnTo>
                  <a:pt x="0" y="8201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705234" y="5544847"/>
            <a:ext cx="511565" cy="521038"/>
          </a:xfrm>
          <a:custGeom>
            <a:avLst/>
            <a:gdLst/>
            <a:ahLst/>
            <a:cxnLst/>
            <a:rect l="l" t="t" r="r" b="b"/>
            <a:pathLst>
              <a:path w="511565" h="521038">
                <a:moveTo>
                  <a:pt x="0" y="0"/>
                </a:moveTo>
                <a:lnTo>
                  <a:pt x="511565" y="0"/>
                </a:lnTo>
                <a:lnTo>
                  <a:pt x="511565" y="521038"/>
                </a:lnTo>
                <a:lnTo>
                  <a:pt x="0" y="5210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784222" y="7464603"/>
            <a:ext cx="2793073" cy="692150"/>
          </a:xfrm>
          <a:prstGeom prst="rect">
            <a:avLst/>
          </a:prstGeom>
        </p:spPr>
        <p:txBody>
          <a:bodyPr lIns="0" tIns="0" rIns="0" bIns="0" rtlCol="0" anchor="t">
            <a:spAutoFit/>
          </a:bodyPr>
          <a:lstStyle/>
          <a:p>
            <a:pPr algn="l">
              <a:lnSpc>
                <a:spcPts val="6249"/>
              </a:lnSpc>
            </a:pPr>
            <a:r>
              <a:rPr lang="en-US" sz="2499">
                <a:solidFill>
                  <a:srgbClr val="000000"/>
                </a:solidFill>
                <a:latin typeface="Lilita One"/>
                <a:ea typeface="Lilita One"/>
                <a:cs typeface="Lilita One"/>
                <a:sym typeface="Lilita One"/>
              </a:rPr>
              <a:t>TEAM MEMBERS</a:t>
            </a:r>
          </a:p>
        </p:txBody>
      </p:sp>
      <p:sp>
        <p:nvSpPr>
          <p:cNvPr id="24" name="TextBox 24"/>
          <p:cNvSpPr txBox="1"/>
          <p:nvPr/>
        </p:nvSpPr>
        <p:spPr>
          <a:xfrm>
            <a:off x="1028700" y="4082467"/>
            <a:ext cx="13225493" cy="1431417"/>
          </a:xfrm>
          <a:prstGeom prst="rect">
            <a:avLst/>
          </a:prstGeom>
        </p:spPr>
        <p:txBody>
          <a:bodyPr lIns="0" tIns="0" rIns="0" bIns="0" rtlCol="0" anchor="t">
            <a:spAutoFit/>
          </a:bodyPr>
          <a:lstStyle/>
          <a:p>
            <a:pPr algn="l">
              <a:lnSpc>
                <a:spcPts val="5664"/>
              </a:lnSpc>
            </a:pPr>
            <a:r>
              <a:rPr lang="en-US" sz="4800" spc="-96">
                <a:solidFill>
                  <a:srgbClr val="C76528"/>
                </a:solidFill>
                <a:latin typeface="League Spartan"/>
                <a:ea typeface="League Spartan"/>
                <a:cs typeface="League Spartan"/>
                <a:sym typeface="League Spartan"/>
              </a:rPr>
              <a:t>Offline Speech and Gesture-Controlled Smart System for Accessibility and Safety</a:t>
            </a:r>
          </a:p>
        </p:txBody>
      </p:sp>
      <p:sp>
        <p:nvSpPr>
          <p:cNvPr id="25" name="TextBox 25"/>
          <p:cNvSpPr txBox="1"/>
          <p:nvPr/>
        </p:nvSpPr>
        <p:spPr>
          <a:xfrm>
            <a:off x="665740" y="389310"/>
            <a:ext cx="13481082" cy="748881"/>
          </a:xfrm>
          <a:prstGeom prst="rect">
            <a:avLst/>
          </a:prstGeom>
        </p:spPr>
        <p:txBody>
          <a:bodyPr lIns="0" tIns="0" rIns="0" bIns="0" rtlCol="0" anchor="t">
            <a:spAutoFit/>
          </a:bodyPr>
          <a:lstStyle/>
          <a:p>
            <a:pPr algn="ctr">
              <a:lnSpc>
                <a:spcPts val="5668"/>
              </a:lnSpc>
            </a:pPr>
            <a:r>
              <a:rPr lang="en-US" sz="5618">
                <a:solidFill>
                  <a:srgbClr val="0C6980"/>
                </a:solidFill>
                <a:latin typeface="League Spartan"/>
                <a:ea typeface="League Spartan"/>
                <a:cs typeface="League Spartan"/>
                <a:sym typeface="League Spartan"/>
              </a:rPr>
              <a:t>PANIMALAR ENGINEERING COLLEGE</a:t>
            </a:r>
          </a:p>
        </p:txBody>
      </p:sp>
      <p:sp>
        <p:nvSpPr>
          <p:cNvPr id="26" name="TextBox 26"/>
          <p:cNvSpPr txBox="1"/>
          <p:nvPr/>
        </p:nvSpPr>
        <p:spPr>
          <a:xfrm>
            <a:off x="705234" y="1808373"/>
            <a:ext cx="13370789" cy="531757"/>
          </a:xfrm>
          <a:prstGeom prst="rect">
            <a:avLst/>
          </a:prstGeom>
        </p:spPr>
        <p:txBody>
          <a:bodyPr lIns="0" tIns="0" rIns="0" bIns="0" rtlCol="0" anchor="t">
            <a:spAutoFit/>
          </a:bodyPr>
          <a:lstStyle/>
          <a:p>
            <a:pPr algn="ctr">
              <a:lnSpc>
                <a:spcPts val="3846"/>
              </a:lnSpc>
            </a:pPr>
            <a:r>
              <a:rPr lang="en-US" sz="2746" b="1" spc="120">
                <a:solidFill>
                  <a:srgbClr val="0C6980"/>
                </a:solidFill>
                <a:latin typeface="Times New Roman Bold"/>
                <a:ea typeface="Times New Roman Bold"/>
                <a:cs typeface="Times New Roman Bold"/>
                <a:sym typeface="Times New Roman Bold"/>
              </a:rPr>
              <a:t>Affiliated to Anna University, Chennai   [ JAISAKTHI EDUCATIONAL TRUST ]</a:t>
            </a:r>
          </a:p>
        </p:txBody>
      </p:sp>
      <p:sp>
        <p:nvSpPr>
          <p:cNvPr id="27" name="TextBox 27"/>
          <p:cNvSpPr txBox="1"/>
          <p:nvPr/>
        </p:nvSpPr>
        <p:spPr>
          <a:xfrm>
            <a:off x="4501538" y="1061992"/>
            <a:ext cx="6244831" cy="684087"/>
          </a:xfrm>
          <a:prstGeom prst="rect">
            <a:avLst/>
          </a:prstGeom>
        </p:spPr>
        <p:txBody>
          <a:bodyPr lIns="0" tIns="0" rIns="0" bIns="0" rtlCol="0" anchor="t">
            <a:spAutoFit/>
          </a:bodyPr>
          <a:lstStyle/>
          <a:p>
            <a:pPr algn="ctr">
              <a:lnSpc>
                <a:spcPts val="5666"/>
              </a:lnSpc>
            </a:pPr>
            <a:r>
              <a:rPr lang="en-US" sz="4046">
                <a:solidFill>
                  <a:srgbClr val="FDFDFD"/>
                </a:solidFill>
                <a:latin typeface="Glacial Indifference"/>
                <a:ea typeface="Glacial Indifference"/>
                <a:cs typeface="Glacial Indifference"/>
                <a:sym typeface="Glacial Indifference"/>
              </a:rPr>
              <a:t>An Autonomous Institution</a:t>
            </a:r>
          </a:p>
        </p:txBody>
      </p:sp>
      <p:sp>
        <p:nvSpPr>
          <p:cNvPr id="28" name="TextBox 28"/>
          <p:cNvSpPr txBox="1"/>
          <p:nvPr/>
        </p:nvSpPr>
        <p:spPr>
          <a:xfrm>
            <a:off x="12612996" y="8663848"/>
            <a:ext cx="1463027" cy="586736"/>
          </a:xfrm>
          <a:prstGeom prst="rect">
            <a:avLst/>
          </a:prstGeom>
        </p:spPr>
        <p:txBody>
          <a:bodyPr lIns="0" tIns="0" rIns="0" bIns="0" rtlCol="0" anchor="t">
            <a:spAutoFit/>
          </a:bodyPr>
          <a:lstStyle/>
          <a:p>
            <a:pPr algn="l">
              <a:lnSpc>
                <a:spcPts val="5250"/>
              </a:lnSpc>
            </a:pPr>
            <a:r>
              <a:rPr lang="en-US" sz="2100" b="1">
                <a:solidFill>
                  <a:srgbClr val="0C6980"/>
                </a:solidFill>
                <a:latin typeface="Glacial Indifference Bold"/>
                <a:ea typeface="Glacial Indifference Bold"/>
                <a:cs typeface="Glacial Indifference Bold"/>
                <a:sym typeface="Glacial Indifference Bold"/>
              </a:rPr>
              <a:t>PROFESSOR</a:t>
            </a:r>
          </a:p>
        </p:txBody>
      </p:sp>
      <p:sp>
        <p:nvSpPr>
          <p:cNvPr id="29" name="TextBox 29"/>
          <p:cNvSpPr txBox="1"/>
          <p:nvPr/>
        </p:nvSpPr>
        <p:spPr>
          <a:xfrm>
            <a:off x="10945250" y="8692933"/>
            <a:ext cx="6895582" cy="339842"/>
          </a:xfrm>
          <a:prstGeom prst="rect">
            <a:avLst/>
          </a:prstGeom>
        </p:spPr>
        <p:txBody>
          <a:bodyPr lIns="0" tIns="0" rIns="0" bIns="0" rtlCol="0" anchor="t">
            <a:spAutoFit/>
          </a:bodyPr>
          <a:lstStyle/>
          <a:p>
            <a:pPr algn="l">
              <a:lnSpc>
                <a:spcPts val="2799"/>
              </a:lnSpc>
            </a:pPr>
            <a:r>
              <a:rPr lang="en-US" sz="2000" b="1" i="1">
                <a:solidFill>
                  <a:srgbClr val="F6FEFF"/>
                </a:solidFill>
                <a:latin typeface="Open Sauce Bold Italics"/>
                <a:ea typeface="Open Sauce Bold Italics"/>
                <a:cs typeface="Open Sauce Bold Italics"/>
                <a:sym typeface="Open Sauce Bold Italics"/>
              </a:rPr>
              <a:t>Professor</a:t>
            </a:r>
          </a:p>
        </p:txBody>
      </p:sp>
      <p:sp>
        <p:nvSpPr>
          <p:cNvPr id="30" name="TextBox 30"/>
          <p:cNvSpPr txBox="1"/>
          <p:nvPr/>
        </p:nvSpPr>
        <p:spPr>
          <a:xfrm>
            <a:off x="808487" y="8499898"/>
            <a:ext cx="4422365" cy="1134059"/>
          </a:xfrm>
          <a:prstGeom prst="rect">
            <a:avLst/>
          </a:prstGeom>
        </p:spPr>
        <p:txBody>
          <a:bodyPr lIns="0" tIns="0" rIns="0" bIns="0" rtlCol="0" anchor="t">
            <a:spAutoFit/>
          </a:bodyPr>
          <a:lstStyle/>
          <a:p>
            <a:pPr algn="l">
              <a:lnSpc>
                <a:spcPts val="3053"/>
              </a:lnSpc>
            </a:pPr>
            <a:r>
              <a:rPr lang="en-US" sz="2423" b="1">
                <a:solidFill>
                  <a:srgbClr val="0C6980"/>
                </a:solidFill>
                <a:latin typeface="Glacial Indifference Bold"/>
                <a:ea typeface="Glacial Indifference Bold"/>
                <a:cs typeface="Glacial Indifference Bold"/>
                <a:sym typeface="Glacial Indifference Bold"/>
              </a:rPr>
              <a:t>Arundhathi T</a:t>
            </a:r>
            <a:r>
              <a:rPr lang="en-US" sz="2423" b="1">
                <a:solidFill>
                  <a:srgbClr val="C76528"/>
                </a:solidFill>
                <a:latin typeface="Glacial Indifference Bold"/>
                <a:ea typeface="Glacial Indifference Bold"/>
                <a:cs typeface="Glacial Indifference Bold"/>
                <a:sym typeface="Glacial Indifference Bold"/>
              </a:rPr>
              <a:t> (211421104028)</a:t>
            </a:r>
          </a:p>
          <a:p>
            <a:pPr algn="l">
              <a:lnSpc>
                <a:spcPts val="3053"/>
              </a:lnSpc>
            </a:pPr>
            <a:r>
              <a:rPr lang="en-US" sz="2423" b="1">
                <a:solidFill>
                  <a:srgbClr val="0C6980"/>
                </a:solidFill>
                <a:latin typeface="Glacial Indifference Bold"/>
                <a:ea typeface="Glacial Indifference Bold"/>
                <a:cs typeface="Glacial Indifference Bold"/>
                <a:sym typeface="Glacial Indifference Bold"/>
              </a:rPr>
              <a:t>Kalpana Devi M </a:t>
            </a:r>
            <a:r>
              <a:rPr lang="en-US" sz="2423" b="1">
                <a:solidFill>
                  <a:srgbClr val="C76528"/>
                </a:solidFill>
                <a:latin typeface="Glacial Indifference Bold"/>
                <a:ea typeface="Glacial Indifference Bold"/>
                <a:cs typeface="Glacial Indifference Bold"/>
                <a:sym typeface="Glacial Indifference Bold"/>
              </a:rPr>
              <a:t>(211421104117)</a:t>
            </a:r>
          </a:p>
          <a:p>
            <a:pPr algn="l">
              <a:lnSpc>
                <a:spcPts val="3053"/>
              </a:lnSpc>
            </a:pPr>
            <a:r>
              <a:rPr lang="en-US" sz="2423" b="1">
                <a:solidFill>
                  <a:srgbClr val="0C6980"/>
                </a:solidFill>
                <a:latin typeface="Glacial Indifference Bold"/>
                <a:ea typeface="Glacial Indifference Bold"/>
                <a:cs typeface="Glacial Indifference Bold"/>
                <a:sym typeface="Glacial Indifference Bold"/>
              </a:rPr>
              <a:t>Kavya Sri N </a:t>
            </a:r>
            <a:r>
              <a:rPr lang="en-US" sz="2423" b="1">
                <a:solidFill>
                  <a:srgbClr val="C76528"/>
                </a:solidFill>
                <a:latin typeface="Glacial Indifference Bold"/>
                <a:ea typeface="Glacial Indifference Bold"/>
                <a:cs typeface="Glacial Indifference Bold"/>
                <a:sym typeface="Glacial Indifference Bold"/>
              </a:rPr>
              <a:t>(2114211040175)</a:t>
            </a:r>
          </a:p>
        </p:txBody>
      </p:sp>
      <p:sp>
        <p:nvSpPr>
          <p:cNvPr id="31" name="TextBox 31"/>
          <p:cNvSpPr txBox="1"/>
          <p:nvPr/>
        </p:nvSpPr>
        <p:spPr>
          <a:xfrm>
            <a:off x="15775982" y="4321322"/>
            <a:ext cx="1607928" cy="1660574"/>
          </a:xfrm>
          <a:prstGeom prst="rect">
            <a:avLst/>
          </a:prstGeom>
        </p:spPr>
        <p:txBody>
          <a:bodyPr lIns="0" tIns="0" rIns="0" bIns="0" rtlCol="0" anchor="t">
            <a:spAutoFit/>
          </a:bodyPr>
          <a:lstStyle/>
          <a:p>
            <a:pPr algn="l">
              <a:lnSpc>
                <a:spcPts val="13622"/>
              </a:lnSpc>
            </a:pPr>
            <a:r>
              <a:rPr lang="en-US" sz="9730" b="1" spc="-194">
                <a:solidFill>
                  <a:srgbClr val="FDFBFB"/>
                </a:solidFill>
                <a:latin typeface="Open Sauce Heavy"/>
                <a:ea typeface="Open Sauce Heavy"/>
                <a:cs typeface="Open Sauce Heavy"/>
                <a:sym typeface="Open Sauce Heavy"/>
              </a:rPr>
              <a:t>A1</a:t>
            </a:r>
          </a:p>
        </p:txBody>
      </p:sp>
      <p:sp>
        <p:nvSpPr>
          <p:cNvPr id="32" name="TextBox 32"/>
          <p:cNvSpPr txBox="1"/>
          <p:nvPr/>
        </p:nvSpPr>
        <p:spPr>
          <a:xfrm>
            <a:off x="991585" y="2585133"/>
            <a:ext cx="13225493" cy="1487809"/>
          </a:xfrm>
          <a:prstGeom prst="rect">
            <a:avLst/>
          </a:prstGeom>
        </p:spPr>
        <p:txBody>
          <a:bodyPr lIns="0" tIns="0" rIns="0" bIns="0" rtlCol="0" anchor="t">
            <a:spAutoFit/>
          </a:bodyPr>
          <a:lstStyle/>
          <a:p>
            <a:pPr algn="l">
              <a:lnSpc>
                <a:spcPts val="10919"/>
              </a:lnSpc>
            </a:pPr>
            <a:r>
              <a:rPr lang="en-US" sz="7799" spc="-155">
                <a:solidFill>
                  <a:srgbClr val="0C6980"/>
                </a:solidFill>
                <a:latin typeface="Aerospace bold"/>
                <a:ea typeface="Aerospace bold"/>
                <a:cs typeface="Aerospace bold"/>
                <a:sym typeface="Aerospace bold"/>
              </a:rPr>
              <a:t>EMPOWER ASSIST</a:t>
            </a:r>
          </a:p>
        </p:txBody>
      </p:sp>
      <p:sp>
        <p:nvSpPr>
          <p:cNvPr id="33" name="TextBox 33"/>
          <p:cNvSpPr txBox="1"/>
          <p:nvPr/>
        </p:nvSpPr>
        <p:spPr>
          <a:xfrm>
            <a:off x="12860018" y="9268074"/>
            <a:ext cx="1216006" cy="365883"/>
          </a:xfrm>
          <a:prstGeom prst="rect">
            <a:avLst/>
          </a:prstGeom>
        </p:spPr>
        <p:txBody>
          <a:bodyPr lIns="0" tIns="0" rIns="0" bIns="0" rtlCol="0" anchor="t">
            <a:spAutoFit/>
          </a:bodyPr>
          <a:lstStyle/>
          <a:p>
            <a:pPr algn="l">
              <a:lnSpc>
                <a:spcPts val="2939"/>
              </a:lnSpc>
            </a:pPr>
            <a:r>
              <a:rPr lang="en-US" sz="2100" b="1">
                <a:solidFill>
                  <a:srgbClr val="C76528"/>
                </a:solidFill>
                <a:latin typeface="Glacial Indifference Bold"/>
                <a:ea typeface="Glacial Indifference Bold"/>
                <a:cs typeface="Glacial Indifference Bold"/>
                <a:sym typeface="Glacial Indifference Bold"/>
              </a:rPr>
              <a:t>M.E., Ph.D</a:t>
            </a:r>
          </a:p>
        </p:txBody>
      </p:sp>
      <p:sp>
        <p:nvSpPr>
          <p:cNvPr id="34" name="TextBox 34"/>
          <p:cNvSpPr txBox="1"/>
          <p:nvPr/>
        </p:nvSpPr>
        <p:spPr>
          <a:xfrm>
            <a:off x="10912105" y="8442748"/>
            <a:ext cx="3276397" cy="431545"/>
          </a:xfrm>
          <a:prstGeom prst="rect">
            <a:avLst/>
          </a:prstGeom>
        </p:spPr>
        <p:txBody>
          <a:bodyPr lIns="0" tIns="0" rIns="0" bIns="0" rtlCol="0" anchor="t">
            <a:spAutoFit/>
          </a:bodyPr>
          <a:lstStyle/>
          <a:p>
            <a:pPr algn="l">
              <a:lnSpc>
                <a:spcPts val="3635"/>
              </a:lnSpc>
            </a:pPr>
            <a:r>
              <a:rPr lang="en-US" sz="2423" b="1">
                <a:solidFill>
                  <a:srgbClr val="0C6980"/>
                </a:solidFill>
                <a:latin typeface="Glacial Indifference Bold"/>
                <a:ea typeface="Glacial Indifference Bold"/>
                <a:cs typeface="Glacial Indifference Bold"/>
                <a:sym typeface="Glacial Indifference Bold"/>
              </a:rPr>
              <a:t>Dr. Kavitha Subramani</a:t>
            </a:r>
          </a:p>
        </p:txBody>
      </p:sp>
      <p:sp>
        <p:nvSpPr>
          <p:cNvPr id="35" name="TextBox 35"/>
          <p:cNvSpPr txBox="1"/>
          <p:nvPr/>
        </p:nvSpPr>
        <p:spPr>
          <a:xfrm>
            <a:off x="736597" y="6220021"/>
            <a:ext cx="9883460" cy="541474"/>
          </a:xfrm>
          <a:prstGeom prst="rect">
            <a:avLst/>
          </a:prstGeom>
        </p:spPr>
        <p:txBody>
          <a:bodyPr lIns="0" tIns="0" rIns="0" bIns="0" rtlCol="0" anchor="t">
            <a:spAutoFit/>
          </a:bodyPr>
          <a:lstStyle/>
          <a:p>
            <a:pPr algn="l">
              <a:lnSpc>
                <a:spcPts val="4473"/>
              </a:lnSpc>
            </a:pPr>
            <a:r>
              <a:rPr lang="en-US" sz="3218" spc="257">
                <a:solidFill>
                  <a:srgbClr val="00A8A8"/>
                </a:solidFill>
                <a:latin typeface="Gagalin"/>
                <a:ea typeface="Gagalin"/>
                <a:cs typeface="Gagalin"/>
                <a:sym typeface="Gagalin"/>
              </a:rPr>
              <a:t>SDG 9: Industry, Innovation &amp; Infrastructure</a:t>
            </a:r>
          </a:p>
        </p:txBody>
      </p:sp>
      <p:sp>
        <p:nvSpPr>
          <p:cNvPr id="36" name="TextBox 36"/>
          <p:cNvSpPr txBox="1"/>
          <p:nvPr/>
        </p:nvSpPr>
        <p:spPr>
          <a:xfrm>
            <a:off x="1686409" y="5619311"/>
            <a:ext cx="6658333"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Playwrite US Trad"/>
                <a:ea typeface="Playwrite US Trad"/>
                <a:cs typeface="Playwrite US Trad"/>
                <a:sym typeface="Playwrite US Trad"/>
              </a:rPr>
              <a:t>“Helping You Live Life on Your Own Terms”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graphicFrame>
        <p:nvGraphicFramePr>
          <p:cNvPr id="6" name="Table 6"/>
          <p:cNvGraphicFramePr>
            <a:graphicFrameLocks noGrp="1"/>
          </p:cNvGraphicFramePr>
          <p:nvPr/>
        </p:nvGraphicFramePr>
        <p:xfrm>
          <a:off x="668729" y="1028700"/>
          <a:ext cx="16950541" cy="8229600"/>
        </p:xfrm>
        <a:graphic>
          <a:graphicData uri="http://schemas.openxmlformats.org/drawingml/2006/table">
            <a:tbl>
              <a:tblPr/>
              <a:tblGrid>
                <a:gridCol w="1555862">
                  <a:extLst>
                    <a:ext uri="{9D8B030D-6E8A-4147-A177-3AD203B41FA5}">
                      <a16:colId xmlns:a16="http://schemas.microsoft.com/office/drawing/2014/main" val="20000"/>
                    </a:ext>
                  </a:extLst>
                </a:gridCol>
                <a:gridCol w="2729233">
                  <a:extLst>
                    <a:ext uri="{9D8B030D-6E8A-4147-A177-3AD203B41FA5}">
                      <a16:colId xmlns:a16="http://schemas.microsoft.com/office/drawing/2014/main" val="20001"/>
                    </a:ext>
                  </a:extLst>
                </a:gridCol>
                <a:gridCol w="4190175">
                  <a:extLst>
                    <a:ext uri="{9D8B030D-6E8A-4147-A177-3AD203B41FA5}">
                      <a16:colId xmlns:a16="http://schemas.microsoft.com/office/drawing/2014/main" val="20002"/>
                    </a:ext>
                  </a:extLst>
                </a:gridCol>
                <a:gridCol w="3548313">
                  <a:extLst>
                    <a:ext uri="{9D8B030D-6E8A-4147-A177-3AD203B41FA5}">
                      <a16:colId xmlns:a16="http://schemas.microsoft.com/office/drawing/2014/main" val="20003"/>
                    </a:ext>
                  </a:extLst>
                </a:gridCol>
                <a:gridCol w="4926958">
                  <a:extLst>
                    <a:ext uri="{9D8B030D-6E8A-4147-A177-3AD203B41FA5}">
                      <a16:colId xmlns:a16="http://schemas.microsoft.com/office/drawing/2014/main" val="20004"/>
                    </a:ext>
                  </a:extLst>
                </a:gridCol>
              </a:tblGrid>
              <a:tr h="807417">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S.NO</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YEAR</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TITLE</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l">
                        <a:lnSpc>
                          <a:spcPts val="3240"/>
                        </a:lnSpc>
                        <a:defRPr/>
                      </a:pPr>
                      <a:r>
                        <a:rPr lang="en-US" sz="2700" b="1" spc="25">
                          <a:solidFill>
                            <a:srgbClr val="FFFFFF"/>
                          </a:solidFill>
                          <a:latin typeface="TT Rounds Condensed Bold"/>
                          <a:ea typeface="TT Rounds Condensed Bold"/>
                          <a:cs typeface="TT Rounds Condensed Bold"/>
                          <a:sym typeface="TT Rounds Condensed Bold"/>
                        </a:rPr>
                        <a:t>JOURNAL DETAILS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KEY POINTS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extLst>
                  <a:ext uri="{0D108BD9-81ED-4DB2-BD59-A6C34878D82A}">
                    <a16:rowId xmlns:a16="http://schemas.microsoft.com/office/drawing/2014/main" val="10000"/>
                  </a:ext>
                </a:extLst>
              </a:tr>
              <a:tr h="3307383">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9.</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2022</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Smart Home Automation for Differently Abled</a:t>
                      </a:r>
                      <a:endParaRPr lang="en-US" sz="1100"/>
                    </a:p>
                    <a:p>
                      <a:pPr algn="l">
                        <a:lnSpc>
                          <a:spcPts val="2999"/>
                        </a:lnSpc>
                      </a:pPr>
                      <a:r>
                        <a:rPr lang="en-US" sz="2499" b="1">
                          <a:solidFill>
                            <a:srgbClr val="000000"/>
                          </a:solidFill>
                          <a:latin typeface="Glacial Indifference Bold"/>
                          <a:ea typeface="Glacial Indifference Bold"/>
                          <a:cs typeface="Glacial Indifference Bold"/>
                          <a:sym typeface="Glacial Indifference Bold"/>
                        </a:rPr>
                        <a:t>Person using Controller and IoT</a:t>
                      </a:r>
                    </a:p>
                    <a:p>
                      <a:pPr algn="l">
                        <a:lnSpc>
                          <a:spcPts val="2999"/>
                        </a:lnSpc>
                      </a:pPr>
                      <a:endParaRPr lang="en-US" sz="2499" b="1">
                        <a:solidFill>
                          <a:srgbClr val="000000"/>
                        </a:solidFill>
                        <a:latin typeface="Glacial Indifference Bold"/>
                        <a:ea typeface="Glacial Indifference Bold"/>
                        <a:cs typeface="Glacial Indifference Bold"/>
                        <a:sym typeface="Glacial Indifference Bold"/>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Kavitha M and et al.,</a:t>
                      </a:r>
                      <a:endParaRPr lang="en-US" sz="1100"/>
                    </a:p>
                    <a:p>
                      <a:pPr algn="l">
                        <a:lnSpc>
                          <a:spcPts val="2999"/>
                        </a:lnSpc>
                      </a:pP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International Journal of Engineering Research &amp; Technology, 2022 (IJERT)</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It is an energy-efficient, secure, and remotely accessible smart home automation system.</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extLst>
                  <a:ext uri="{0D108BD9-81ED-4DB2-BD59-A6C34878D82A}">
                    <a16:rowId xmlns:a16="http://schemas.microsoft.com/office/drawing/2014/main" val="10001"/>
                  </a:ext>
                </a:extLst>
              </a:tr>
              <a:tr h="4114800">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10.</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2020</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IoT Enabled Gesture-Controlled Home</a:t>
                      </a:r>
                      <a:endParaRPr lang="en-US" sz="1100"/>
                    </a:p>
                    <a:p>
                      <a:pPr algn="l">
                        <a:lnSpc>
                          <a:spcPts val="2999"/>
                        </a:lnSpc>
                      </a:pPr>
                      <a:r>
                        <a:rPr lang="en-US" sz="2499" b="1">
                          <a:solidFill>
                            <a:srgbClr val="000000"/>
                          </a:solidFill>
                          <a:latin typeface="Glacial Indifference Bold"/>
                          <a:ea typeface="Glacial Indifference Bold"/>
                          <a:cs typeface="Glacial Indifference Bold"/>
                          <a:sym typeface="Glacial Indifference Bold"/>
                        </a:rPr>
                        <a:t>Automation for Disabled and Elderly</a:t>
                      </a:r>
                    </a:p>
                    <a:p>
                      <a:pPr algn="l">
                        <a:lnSpc>
                          <a:spcPts val="2999"/>
                        </a:lnSpc>
                      </a:pPr>
                      <a:endParaRPr lang="en-US" sz="2499" b="1">
                        <a:solidFill>
                          <a:srgbClr val="000000"/>
                        </a:solidFill>
                        <a:latin typeface="Glacial Indifference Bold"/>
                        <a:ea typeface="Glacial Indifference Bold"/>
                        <a:cs typeface="Glacial Indifference Bold"/>
                        <a:sym typeface="Glacial Indifference Bold"/>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Smruti Kshirsagar and et al.,</a:t>
                      </a: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2020 Fourth International Conference on Computing Methodologies and Communication (ICCMC)</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It is improved accessibility and convenience for elderly and disabled individuals, enabling them to control household devices effortlessly using hand gestures, while providing caretakers with remote monitoring capabilities via a mobile app.</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159808" y="1028700"/>
            <a:ext cx="4863088" cy="8441418"/>
            <a:chOff x="0" y="0"/>
            <a:chExt cx="3446780" cy="5982970"/>
          </a:xfrm>
        </p:grpSpPr>
        <p:sp>
          <p:nvSpPr>
            <p:cNvPr id="3" name="Freeform 3"/>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2"/>
              <a:stretch>
                <a:fillRect l="-18476" t="-2783" r="-20509" b="-1964"/>
              </a:stretch>
            </a:blipFill>
          </p:spPr>
        </p:sp>
        <p:sp>
          <p:nvSpPr>
            <p:cNvPr id="4" name="Freeform 4"/>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FDFDFD"/>
            </a:solidFill>
          </p:spPr>
        </p:sp>
        <p:sp>
          <p:nvSpPr>
            <p:cNvPr id="5" name="Freeform 5"/>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FFFFFF"/>
            </a:solidFill>
          </p:spPr>
        </p:sp>
      </p:grpSp>
      <p:sp>
        <p:nvSpPr>
          <p:cNvPr id="6" name="TextBox 6"/>
          <p:cNvSpPr txBox="1"/>
          <p:nvPr/>
        </p:nvSpPr>
        <p:spPr>
          <a:xfrm>
            <a:off x="1028700" y="3473356"/>
            <a:ext cx="10294236" cy="4853189"/>
          </a:xfrm>
          <a:prstGeom prst="rect">
            <a:avLst/>
          </a:prstGeom>
        </p:spPr>
        <p:txBody>
          <a:bodyPr lIns="0" tIns="0" rIns="0" bIns="0" rtlCol="0" anchor="t">
            <a:spAutoFit/>
          </a:bodyPr>
          <a:lstStyle/>
          <a:p>
            <a:pPr algn="l">
              <a:lnSpc>
                <a:spcPts val="4808"/>
              </a:lnSpc>
            </a:pPr>
            <a:r>
              <a:rPr lang="en-US" sz="3227" spc="51">
                <a:solidFill>
                  <a:srgbClr val="0C6980"/>
                </a:solidFill>
                <a:latin typeface="Glacial Indifference"/>
                <a:ea typeface="Glacial Indifference"/>
                <a:cs typeface="Glacial Indifference"/>
                <a:sym typeface="Glacial Indifference"/>
              </a:rPr>
              <a:t>-The existing system is a in multi-user voice-controlled systems, specifically focusing on smart home assistants like </a:t>
            </a:r>
            <a:r>
              <a:rPr lang="en-US" sz="3227" b="1" spc="51">
                <a:solidFill>
                  <a:srgbClr val="0C6980"/>
                </a:solidFill>
                <a:latin typeface="Glacial Indifference Bold"/>
                <a:ea typeface="Glacial Indifference Bold"/>
                <a:cs typeface="Glacial Indifference Bold"/>
                <a:sym typeface="Glacial Indifference Bold"/>
              </a:rPr>
              <a:t>Amazon Alexa.</a:t>
            </a:r>
          </a:p>
          <a:p>
            <a:pPr algn="l">
              <a:lnSpc>
                <a:spcPts val="4808"/>
              </a:lnSpc>
            </a:pPr>
            <a:endParaRPr lang="en-US" sz="3227" b="1" spc="51">
              <a:solidFill>
                <a:srgbClr val="0C6980"/>
              </a:solidFill>
              <a:latin typeface="Glacial Indifference Bold"/>
              <a:ea typeface="Glacial Indifference Bold"/>
              <a:cs typeface="Glacial Indifference Bold"/>
              <a:sym typeface="Glacial Indifference Bold"/>
            </a:endParaRPr>
          </a:p>
          <a:p>
            <a:pPr marL="0" lvl="0" indent="0" algn="l">
              <a:lnSpc>
                <a:spcPts val="4808"/>
              </a:lnSpc>
            </a:pPr>
            <a:r>
              <a:rPr lang="en-US" sz="3227" spc="51">
                <a:solidFill>
                  <a:srgbClr val="0C6980"/>
                </a:solidFill>
                <a:latin typeface="Glacial Indifference"/>
                <a:ea typeface="Glacial Indifference"/>
                <a:cs typeface="Glacial Indifference"/>
                <a:sym typeface="Glacial Indifference"/>
              </a:rPr>
              <a:t>-However these systems face critical issues due to inadequate access control in shared environments and the </a:t>
            </a:r>
            <a:r>
              <a:rPr lang="en-US" sz="3227" b="1" spc="51">
                <a:solidFill>
                  <a:srgbClr val="0C6980"/>
                </a:solidFill>
                <a:latin typeface="Glacial Indifference Bold"/>
                <a:ea typeface="Glacial Indifference Bold"/>
                <a:cs typeface="Glacial Indifference Bold"/>
                <a:sym typeface="Glacial Indifference Bold"/>
              </a:rPr>
              <a:t>difficulty of internet connectivity and availability</a:t>
            </a:r>
            <a:r>
              <a:rPr lang="en-US" sz="3227" spc="51">
                <a:solidFill>
                  <a:srgbClr val="0C6980"/>
                </a:solidFill>
                <a:latin typeface="Glacial Indifference"/>
                <a:ea typeface="Glacial Indifference"/>
                <a:cs typeface="Glacial Indifference"/>
                <a:sym typeface="Glacial Indifference"/>
              </a:rPr>
              <a:t> making this system effective only in big cities .</a:t>
            </a:r>
          </a:p>
        </p:txBody>
      </p:sp>
      <p:sp>
        <p:nvSpPr>
          <p:cNvPr id="7" name="TextBox 7"/>
          <p:cNvSpPr txBox="1"/>
          <p:nvPr/>
        </p:nvSpPr>
        <p:spPr>
          <a:xfrm>
            <a:off x="1028700" y="1339068"/>
            <a:ext cx="10294236" cy="1494029"/>
          </a:xfrm>
          <a:prstGeom prst="rect">
            <a:avLst/>
          </a:prstGeom>
        </p:spPr>
        <p:txBody>
          <a:bodyPr lIns="0" tIns="0" rIns="0" bIns="0" rtlCol="0" anchor="t">
            <a:spAutoFit/>
          </a:bodyPr>
          <a:lstStyle/>
          <a:p>
            <a:pPr algn="l">
              <a:lnSpc>
                <a:spcPts val="12151"/>
              </a:lnSpc>
            </a:pPr>
            <a:r>
              <a:rPr lang="en-US" sz="8679" b="1" spc="-173">
                <a:solidFill>
                  <a:srgbClr val="0C6980"/>
                </a:solidFill>
                <a:latin typeface="Open Sauce Heavy"/>
                <a:ea typeface="Open Sauce Heavy"/>
                <a:cs typeface="Open Sauce Heavy"/>
                <a:sym typeface="Open Sauce Heavy"/>
              </a:rPr>
              <a:t>EXISTING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89118">
            <a:off x="9184618" y="499815"/>
            <a:ext cx="7173167" cy="5803744"/>
          </a:xfrm>
          <a:custGeom>
            <a:avLst/>
            <a:gdLst/>
            <a:ahLst/>
            <a:cxnLst/>
            <a:rect l="l" t="t" r="r" b="b"/>
            <a:pathLst>
              <a:path w="7173167" h="5803744">
                <a:moveTo>
                  <a:pt x="0" y="0"/>
                </a:moveTo>
                <a:lnTo>
                  <a:pt x="7173167" y="0"/>
                </a:lnTo>
                <a:lnTo>
                  <a:pt x="7173167" y="5803744"/>
                </a:lnTo>
                <a:lnTo>
                  <a:pt x="0" y="5803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89118">
            <a:off x="9108418" y="442665"/>
            <a:ext cx="7173167" cy="5803744"/>
          </a:xfrm>
          <a:custGeom>
            <a:avLst/>
            <a:gdLst/>
            <a:ahLst/>
            <a:cxnLst/>
            <a:rect l="l" t="t" r="r" b="b"/>
            <a:pathLst>
              <a:path w="7173167" h="5803744">
                <a:moveTo>
                  <a:pt x="0" y="0"/>
                </a:moveTo>
                <a:lnTo>
                  <a:pt x="7173167" y="0"/>
                </a:lnTo>
                <a:lnTo>
                  <a:pt x="7173167" y="5803744"/>
                </a:lnTo>
                <a:lnTo>
                  <a:pt x="0" y="5803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22634" y="5265093"/>
            <a:ext cx="3860591" cy="5021907"/>
          </a:xfrm>
          <a:custGeom>
            <a:avLst/>
            <a:gdLst/>
            <a:ahLst/>
            <a:cxnLst/>
            <a:rect l="l" t="t" r="r" b="b"/>
            <a:pathLst>
              <a:path w="3860591" h="5021907">
                <a:moveTo>
                  <a:pt x="0" y="0"/>
                </a:moveTo>
                <a:lnTo>
                  <a:pt x="3860591" y="0"/>
                </a:lnTo>
                <a:lnTo>
                  <a:pt x="3860591" y="5021907"/>
                </a:lnTo>
                <a:lnTo>
                  <a:pt x="0" y="5021907"/>
                </a:lnTo>
                <a:lnTo>
                  <a:pt x="0" y="0"/>
                </a:lnTo>
                <a:close/>
              </a:path>
            </a:pathLst>
          </a:custGeom>
          <a:blipFill>
            <a:blip r:embed="rId6"/>
            <a:stretch>
              <a:fillRect/>
            </a:stretch>
          </a:blipFill>
        </p:spPr>
      </p:sp>
      <p:sp>
        <p:nvSpPr>
          <p:cNvPr id="5" name="Freeform 5"/>
          <p:cNvSpPr/>
          <p:nvPr/>
        </p:nvSpPr>
        <p:spPr>
          <a:xfrm>
            <a:off x="10660808" y="6172200"/>
            <a:ext cx="3680876" cy="4114800"/>
          </a:xfrm>
          <a:custGeom>
            <a:avLst/>
            <a:gdLst/>
            <a:ahLst/>
            <a:cxnLst/>
            <a:rect l="l" t="t" r="r" b="b"/>
            <a:pathLst>
              <a:path w="3680876" h="4114800">
                <a:moveTo>
                  <a:pt x="0" y="0"/>
                </a:moveTo>
                <a:lnTo>
                  <a:pt x="3680876" y="0"/>
                </a:lnTo>
                <a:lnTo>
                  <a:pt x="368087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2012090" y="6172200"/>
            <a:ext cx="2415319" cy="1511951"/>
          </a:xfrm>
          <a:custGeom>
            <a:avLst/>
            <a:gdLst/>
            <a:ahLst/>
            <a:cxnLst/>
            <a:rect l="l" t="t" r="r" b="b"/>
            <a:pathLst>
              <a:path w="2415319" h="1511951">
                <a:moveTo>
                  <a:pt x="0" y="0"/>
                </a:moveTo>
                <a:lnTo>
                  <a:pt x="2415319" y="0"/>
                </a:lnTo>
                <a:lnTo>
                  <a:pt x="2415319" y="1511951"/>
                </a:lnTo>
                <a:lnTo>
                  <a:pt x="0" y="15119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673404" y="940593"/>
            <a:ext cx="7340581" cy="2736087"/>
          </a:xfrm>
          <a:prstGeom prst="rect">
            <a:avLst/>
          </a:prstGeom>
        </p:spPr>
        <p:txBody>
          <a:bodyPr lIns="0" tIns="0" rIns="0" bIns="0" rtlCol="0" anchor="t">
            <a:spAutoFit/>
          </a:bodyPr>
          <a:lstStyle/>
          <a:p>
            <a:pPr algn="l">
              <a:lnSpc>
                <a:spcPts val="10786"/>
              </a:lnSpc>
            </a:pPr>
            <a:r>
              <a:rPr lang="en-US" sz="9379" b="1" spc="-187">
                <a:solidFill>
                  <a:srgbClr val="0C6980"/>
                </a:solidFill>
                <a:latin typeface="Open Sauce Heavy"/>
                <a:ea typeface="Open Sauce Heavy"/>
                <a:cs typeface="Open Sauce Heavy"/>
                <a:sym typeface="Open Sauce Heavy"/>
              </a:rPr>
              <a:t>PROBLEM STATEMENT</a:t>
            </a:r>
          </a:p>
        </p:txBody>
      </p:sp>
      <p:sp>
        <p:nvSpPr>
          <p:cNvPr id="8" name="TextBox 8"/>
          <p:cNvSpPr txBox="1"/>
          <p:nvPr/>
        </p:nvSpPr>
        <p:spPr>
          <a:xfrm>
            <a:off x="673404" y="4221480"/>
            <a:ext cx="8470596" cy="5036820"/>
          </a:xfrm>
          <a:prstGeom prst="rect">
            <a:avLst/>
          </a:prstGeom>
        </p:spPr>
        <p:txBody>
          <a:bodyPr lIns="0" tIns="0" rIns="0" bIns="0" rtlCol="0" anchor="t">
            <a:spAutoFit/>
          </a:bodyPr>
          <a:lstStyle/>
          <a:p>
            <a:pPr algn="just">
              <a:lnSpc>
                <a:spcPts val="3990"/>
              </a:lnSpc>
            </a:pPr>
            <a:r>
              <a:rPr lang="en-US" sz="3000" spc="174">
                <a:solidFill>
                  <a:srgbClr val="0C6980"/>
                </a:solidFill>
                <a:latin typeface="Glacial Indifference"/>
                <a:ea typeface="Glacial Indifference"/>
                <a:cs typeface="Glacial Indifference"/>
                <a:sym typeface="Glacial Indifference"/>
              </a:rPr>
              <a:t>-Walking sticks for the visually impaired, </a:t>
            </a:r>
          </a:p>
          <a:p>
            <a:pPr algn="just">
              <a:lnSpc>
                <a:spcPts val="3990"/>
              </a:lnSpc>
            </a:pPr>
            <a:r>
              <a:rPr lang="en-US" sz="3000" spc="174">
                <a:solidFill>
                  <a:srgbClr val="0C6980"/>
                </a:solidFill>
                <a:latin typeface="Glacial Indifference"/>
                <a:ea typeface="Glacial Indifference"/>
                <a:cs typeface="Glacial Indifference"/>
                <a:sym typeface="Glacial Indifference"/>
              </a:rPr>
              <a:t>Sign language recognition systems for the speech impaired, and Speech-to-text translation software for the hearing impaired have undoubtedly proven to be useful! </a:t>
            </a:r>
          </a:p>
          <a:p>
            <a:pPr algn="just">
              <a:lnSpc>
                <a:spcPts val="3990"/>
              </a:lnSpc>
            </a:pPr>
            <a:endParaRPr lang="en-US" sz="3000" spc="174">
              <a:solidFill>
                <a:srgbClr val="0C6980"/>
              </a:solidFill>
              <a:latin typeface="Glacial Indifference"/>
              <a:ea typeface="Glacial Indifference"/>
              <a:cs typeface="Glacial Indifference"/>
              <a:sym typeface="Glacial Indifference"/>
            </a:endParaRPr>
          </a:p>
          <a:p>
            <a:pPr algn="just">
              <a:lnSpc>
                <a:spcPts val="3990"/>
              </a:lnSpc>
            </a:pPr>
            <a:r>
              <a:rPr lang="en-US" sz="3000" spc="174">
                <a:solidFill>
                  <a:srgbClr val="0C6980"/>
                </a:solidFill>
                <a:latin typeface="Glacial Indifference"/>
                <a:ea typeface="Glacial Indifference"/>
                <a:cs typeface="Glacial Indifference"/>
                <a:sym typeface="Glacial Indifference"/>
              </a:rPr>
              <a:t>-However, these innovations rely on </a:t>
            </a:r>
            <a:r>
              <a:rPr lang="en-US" sz="3000" b="1" spc="174">
                <a:solidFill>
                  <a:srgbClr val="0C6980"/>
                </a:solidFill>
                <a:latin typeface="Glacial Indifference Bold"/>
                <a:ea typeface="Glacial Indifference Bold"/>
                <a:cs typeface="Glacial Indifference Bold"/>
                <a:sym typeface="Glacial Indifference Bold"/>
              </a:rPr>
              <a:t>INTERNET</a:t>
            </a:r>
            <a:r>
              <a:rPr lang="en-US" sz="3000" spc="174">
                <a:solidFill>
                  <a:srgbClr val="0C6980"/>
                </a:solidFill>
                <a:latin typeface="Glacial Indifference"/>
                <a:ea typeface="Glacial Indifference"/>
                <a:cs typeface="Glacial Indifference"/>
                <a:sym typeface="Glacial Indifference"/>
              </a:rPr>
              <a:t> that often reduces the effectiveness of such solutions in real-world scenarios.</a:t>
            </a:r>
          </a:p>
          <a:p>
            <a:pPr algn="just">
              <a:lnSpc>
                <a:spcPts val="3990"/>
              </a:lnSpc>
            </a:pPr>
            <a:endParaRPr lang="en-US" sz="3000" spc="174">
              <a:solidFill>
                <a:srgbClr val="0C6980"/>
              </a:solidFill>
              <a:latin typeface="Glacial Indifference"/>
              <a:ea typeface="Glacial Indifference"/>
              <a:cs typeface="Glacial Indifference"/>
              <a:sym typeface="Glacial Indifference"/>
            </a:endParaRPr>
          </a:p>
        </p:txBody>
      </p:sp>
      <p:sp>
        <p:nvSpPr>
          <p:cNvPr id="9" name="TextBox 9"/>
          <p:cNvSpPr txBox="1"/>
          <p:nvPr/>
        </p:nvSpPr>
        <p:spPr>
          <a:xfrm>
            <a:off x="10144375" y="1753865"/>
            <a:ext cx="5253654" cy="3100070"/>
          </a:xfrm>
          <a:prstGeom prst="rect">
            <a:avLst/>
          </a:prstGeom>
        </p:spPr>
        <p:txBody>
          <a:bodyPr lIns="0" tIns="0" rIns="0" bIns="0" rtlCol="0" anchor="t">
            <a:spAutoFit/>
          </a:bodyPr>
          <a:lstStyle/>
          <a:p>
            <a:pPr algn="ctr">
              <a:lnSpc>
                <a:spcPts val="5829"/>
              </a:lnSpc>
            </a:pPr>
            <a:r>
              <a:rPr lang="en-US" sz="5499" b="1" spc="-164">
                <a:solidFill>
                  <a:srgbClr val="C76528"/>
                </a:solidFill>
                <a:latin typeface="Akzidenz-Grotesk Bold"/>
                <a:ea typeface="Akzidenz-Grotesk Bold"/>
                <a:cs typeface="Akzidenz-Grotesk Bold"/>
                <a:sym typeface="Akzidenz-Grotesk Bold"/>
              </a:rPr>
              <a:t>Do I always need to be taken care of by someone !?</a:t>
            </a:r>
          </a:p>
        </p:txBody>
      </p:sp>
      <p:sp>
        <p:nvSpPr>
          <p:cNvPr id="10" name="TextBox 10"/>
          <p:cNvSpPr txBox="1"/>
          <p:nvPr/>
        </p:nvSpPr>
        <p:spPr>
          <a:xfrm>
            <a:off x="12217337" y="6553526"/>
            <a:ext cx="2004826" cy="701675"/>
          </a:xfrm>
          <a:prstGeom prst="rect">
            <a:avLst/>
          </a:prstGeom>
        </p:spPr>
        <p:txBody>
          <a:bodyPr lIns="0" tIns="0" rIns="0" bIns="0" rtlCol="0" anchor="t">
            <a:spAutoFit/>
          </a:bodyPr>
          <a:lstStyle/>
          <a:p>
            <a:pPr algn="ctr">
              <a:lnSpc>
                <a:spcPts val="2800"/>
              </a:lnSpc>
            </a:pPr>
            <a:r>
              <a:rPr lang="en-US" sz="2000" b="1">
                <a:solidFill>
                  <a:srgbClr val="FA9924"/>
                </a:solidFill>
                <a:latin typeface="Canva Sans Bold"/>
                <a:ea typeface="Canva Sans Bold"/>
                <a:cs typeface="Canva Sans Bold"/>
                <a:sym typeface="Canva Sans Bold"/>
              </a:rPr>
              <a:t>You are not alone in this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729001" y="-1122431"/>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664148" y="5744235"/>
            <a:ext cx="4407908" cy="4548498"/>
          </a:xfrm>
          <a:custGeom>
            <a:avLst/>
            <a:gdLst/>
            <a:ahLst/>
            <a:cxnLst/>
            <a:rect l="l" t="t" r="r" b="b"/>
            <a:pathLst>
              <a:path w="4407908" h="4548498">
                <a:moveTo>
                  <a:pt x="0" y="0"/>
                </a:moveTo>
                <a:lnTo>
                  <a:pt x="4407908" y="0"/>
                </a:lnTo>
                <a:lnTo>
                  <a:pt x="4407908" y="4548498"/>
                </a:lnTo>
                <a:lnTo>
                  <a:pt x="0" y="45484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596439" y="1227293"/>
            <a:ext cx="5073101" cy="4516942"/>
          </a:xfrm>
          <a:custGeom>
            <a:avLst/>
            <a:gdLst/>
            <a:ahLst/>
            <a:cxnLst/>
            <a:rect l="l" t="t" r="r" b="b"/>
            <a:pathLst>
              <a:path w="5073101" h="4516942">
                <a:moveTo>
                  <a:pt x="0" y="0"/>
                </a:moveTo>
                <a:lnTo>
                  <a:pt x="5073101" y="0"/>
                </a:lnTo>
                <a:lnTo>
                  <a:pt x="5073101" y="4516942"/>
                </a:lnTo>
                <a:lnTo>
                  <a:pt x="0" y="45169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44978" y="395900"/>
            <a:ext cx="11447534" cy="1491338"/>
          </a:xfrm>
          <a:prstGeom prst="rect">
            <a:avLst/>
          </a:prstGeom>
        </p:spPr>
        <p:txBody>
          <a:bodyPr lIns="0" tIns="0" rIns="0" bIns="0" rtlCol="0" anchor="t">
            <a:spAutoFit/>
          </a:bodyPr>
          <a:lstStyle/>
          <a:p>
            <a:pPr algn="l">
              <a:lnSpc>
                <a:spcPts val="12151"/>
              </a:lnSpc>
            </a:pPr>
            <a:r>
              <a:rPr lang="en-US" sz="8679" b="1" spc="-173">
                <a:solidFill>
                  <a:srgbClr val="0C6980"/>
                </a:solidFill>
                <a:latin typeface="Open Sauce Heavy"/>
                <a:ea typeface="Open Sauce Heavy"/>
                <a:cs typeface="Open Sauce Heavy"/>
                <a:sym typeface="Open Sauce Heavy"/>
              </a:rPr>
              <a:t>PROPOSED SYSTEM</a:t>
            </a:r>
          </a:p>
        </p:txBody>
      </p:sp>
      <p:sp>
        <p:nvSpPr>
          <p:cNvPr id="6" name="TextBox 6"/>
          <p:cNvSpPr txBox="1"/>
          <p:nvPr/>
        </p:nvSpPr>
        <p:spPr>
          <a:xfrm>
            <a:off x="844978" y="1791987"/>
            <a:ext cx="11447534" cy="887095"/>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892603" y="4071391"/>
            <a:ext cx="10395682" cy="5324475"/>
          </a:xfrm>
          <a:prstGeom prst="rect">
            <a:avLst/>
          </a:prstGeom>
        </p:spPr>
        <p:txBody>
          <a:bodyPr lIns="0" tIns="0" rIns="0" bIns="0" rtlCol="0" anchor="t">
            <a:spAutoFit/>
          </a:bodyPr>
          <a:lstStyle/>
          <a:p>
            <a:pPr algn="l">
              <a:lnSpc>
                <a:spcPts val="4200"/>
              </a:lnSpc>
            </a:pPr>
            <a:r>
              <a:rPr lang="en-US" sz="3000">
                <a:solidFill>
                  <a:srgbClr val="0C6980"/>
                </a:solidFill>
                <a:latin typeface="Glacial Indifference"/>
                <a:ea typeface="Glacial Indifference"/>
                <a:cs typeface="Glacial Indifference"/>
                <a:sym typeface="Glacial Indifference"/>
              </a:rPr>
              <a:t>-The proposed system is an IOT based solution that helps the users control their environment without </a:t>
            </a:r>
            <a:r>
              <a:rPr lang="en-US" sz="3000" b="1">
                <a:solidFill>
                  <a:srgbClr val="0C6980"/>
                </a:solidFill>
                <a:latin typeface="Glacial Indifference Bold"/>
                <a:ea typeface="Glacial Indifference Bold"/>
                <a:cs typeface="Glacial Indifference Bold"/>
                <a:sym typeface="Glacial Indifference Bold"/>
              </a:rPr>
              <a:t>INTERNET</a:t>
            </a:r>
            <a:r>
              <a:rPr lang="en-US" sz="3000">
                <a:solidFill>
                  <a:srgbClr val="0C6980"/>
                </a:solidFill>
                <a:latin typeface="Glacial Indifference"/>
                <a:ea typeface="Glacial Indifference"/>
                <a:cs typeface="Glacial Indifference"/>
                <a:sym typeface="Glacial Indifference"/>
              </a:rPr>
              <a:t>, through </a:t>
            </a:r>
            <a:r>
              <a:rPr lang="en-US" sz="3000" b="1">
                <a:solidFill>
                  <a:srgbClr val="0C6980"/>
                </a:solidFill>
                <a:latin typeface="Glacial Indifference Bold"/>
                <a:ea typeface="Glacial Indifference Bold"/>
                <a:cs typeface="Glacial Indifference Bold"/>
                <a:sym typeface="Glacial Indifference Bold"/>
              </a:rPr>
              <a:t>voice commands and gestures.</a:t>
            </a:r>
          </a:p>
          <a:p>
            <a:pPr algn="l">
              <a:lnSpc>
                <a:spcPts val="4200"/>
              </a:lnSpc>
            </a:pPr>
            <a:endParaRPr lang="en-US" sz="3000" b="1">
              <a:solidFill>
                <a:srgbClr val="0C6980"/>
              </a:solidFill>
              <a:latin typeface="Glacial Indifference Bold"/>
              <a:ea typeface="Glacial Indifference Bold"/>
              <a:cs typeface="Glacial Indifference Bold"/>
              <a:sym typeface="Glacial Indifference Bold"/>
            </a:endParaRPr>
          </a:p>
          <a:p>
            <a:pPr algn="l">
              <a:lnSpc>
                <a:spcPts val="4200"/>
              </a:lnSpc>
            </a:pPr>
            <a:r>
              <a:rPr lang="en-US" sz="3000" b="1">
                <a:solidFill>
                  <a:srgbClr val="0C6980"/>
                </a:solidFill>
                <a:latin typeface="Glacial Indifference Bold"/>
                <a:ea typeface="Glacial Indifference Bold"/>
                <a:cs typeface="Glacial Indifference Bold"/>
                <a:sym typeface="Glacial Indifference Bold"/>
              </a:rPr>
              <a:t>-</a:t>
            </a:r>
            <a:r>
              <a:rPr lang="en-US" sz="3000">
                <a:solidFill>
                  <a:srgbClr val="0C6980"/>
                </a:solidFill>
                <a:latin typeface="Glacial Indifference"/>
                <a:ea typeface="Glacial Indifference"/>
                <a:cs typeface="Glacial Indifference"/>
                <a:sym typeface="Glacial Indifference"/>
              </a:rPr>
              <a:t>In addition to this, the system integrates a </a:t>
            </a:r>
            <a:r>
              <a:rPr lang="en-US" sz="3000" b="1">
                <a:solidFill>
                  <a:srgbClr val="0C6980"/>
                </a:solidFill>
                <a:latin typeface="Glacial Indifference Bold"/>
                <a:ea typeface="Glacial Indifference Bold"/>
                <a:cs typeface="Glacial Indifference Bold"/>
                <a:sym typeface="Glacial Indifference Bold"/>
              </a:rPr>
              <a:t>assistive system</a:t>
            </a:r>
            <a:r>
              <a:rPr lang="en-US" sz="3000">
                <a:solidFill>
                  <a:srgbClr val="0C6980"/>
                </a:solidFill>
                <a:latin typeface="Glacial Indifference"/>
                <a:ea typeface="Glacial Indifference"/>
                <a:cs typeface="Glacial Indifference"/>
                <a:sym typeface="Glacial Indifference"/>
              </a:rPr>
              <a:t> to aid the disabled person in-case of emergency by sending a </a:t>
            </a:r>
            <a:r>
              <a:rPr lang="en-US" sz="3000" b="1">
                <a:solidFill>
                  <a:srgbClr val="0C6980"/>
                </a:solidFill>
                <a:latin typeface="Glacial Indifference Bold"/>
                <a:ea typeface="Glacial Indifference Bold"/>
                <a:cs typeface="Glacial Indifference Bold"/>
                <a:sym typeface="Glacial Indifference Bold"/>
              </a:rPr>
              <a:t>SMS with the exact location</a:t>
            </a:r>
            <a:r>
              <a:rPr lang="en-US" sz="3000">
                <a:solidFill>
                  <a:srgbClr val="0C6980"/>
                </a:solidFill>
                <a:latin typeface="Glacial Indifference"/>
                <a:ea typeface="Glacial Indifference"/>
                <a:cs typeface="Glacial Indifference"/>
                <a:sym typeface="Glacial Indifference"/>
              </a:rPr>
              <a:t> to the trusted contact. </a:t>
            </a:r>
          </a:p>
          <a:p>
            <a:pPr algn="l">
              <a:lnSpc>
                <a:spcPts val="4200"/>
              </a:lnSpc>
            </a:pPr>
            <a:endParaRPr lang="en-US" sz="3000">
              <a:solidFill>
                <a:srgbClr val="0C6980"/>
              </a:solidFill>
              <a:latin typeface="Glacial Indifference"/>
              <a:ea typeface="Glacial Indifference"/>
              <a:cs typeface="Glacial Indifference"/>
              <a:sym typeface="Glacial Indifference"/>
            </a:endParaRPr>
          </a:p>
          <a:p>
            <a:pPr algn="l">
              <a:lnSpc>
                <a:spcPts val="4200"/>
              </a:lnSpc>
            </a:pPr>
            <a:r>
              <a:rPr lang="en-US" sz="3000">
                <a:solidFill>
                  <a:srgbClr val="0C6980"/>
                </a:solidFill>
                <a:latin typeface="Glacial Indifference"/>
                <a:ea typeface="Glacial Indifference"/>
                <a:cs typeface="Glacial Indifference"/>
                <a:sym typeface="Glacial Indifference"/>
              </a:rPr>
              <a:t>-The system benefits differently-abled individuals, providing the best needed support to navigate through times of difficulty.</a:t>
            </a:r>
          </a:p>
        </p:txBody>
      </p:sp>
      <p:sp>
        <p:nvSpPr>
          <p:cNvPr id="8" name="TextBox 8"/>
          <p:cNvSpPr txBox="1"/>
          <p:nvPr/>
        </p:nvSpPr>
        <p:spPr>
          <a:xfrm>
            <a:off x="12892287" y="1668452"/>
            <a:ext cx="4620608" cy="2620340"/>
          </a:xfrm>
          <a:prstGeom prst="rect">
            <a:avLst/>
          </a:prstGeom>
        </p:spPr>
        <p:txBody>
          <a:bodyPr lIns="0" tIns="0" rIns="0" bIns="0" rtlCol="0" anchor="t">
            <a:spAutoFit/>
          </a:bodyPr>
          <a:lstStyle/>
          <a:p>
            <a:pPr algn="ctr">
              <a:lnSpc>
                <a:spcPts val="5168"/>
              </a:lnSpc>
            </a:pPr>
            <a:r>
              <a:rPr lang="en-US" sz="4875" b="1" spc="-146">
                <a:solidFill>
                  <a:srgbClr val="657CD5"/>
                </a:solidFill>
                <a:latin typeface="Dynamo Medium"/>
                <a:ea typeface="Dynamo Medium"/>
                <a:cs typeface="Dynamo Medium"/>
                <a:sym typeface="Dynamo Medium"/>
              </a:rPr>
              <a:t>is it so hard </a:t>
            </a:r>
          </a:p>
          <a:p>
            <a:pPr algn="ctr">
              <a:lnSpc>
                <a:spcPts val="5168"/>
              </a:lnSpc>
            </a:pPr>
            <a:r>
              <a:rPr lang="en-US" sz="4875" b="1" spc="-146">
                <a:solidFill>
                  <a:srgbClr val="657CD5"/>
                </a:solidFill>
                <a:latin typeface="Dynamo Medium"/>
                <a:ea typeface="Dynamo Medium"/>
                <a:cs typeface="Dynamo Medium"/>
                <a:sym typeface="Dynamo Medium"/>
              </a:rPr>
              <a:t>to find a solution without INTERNET!?</a:t>
            </a:r>
          </a:p>
        </p:txBody>
      </p:sp>
      <p:sp>
        <p:nvSpPr>
          <p:cNvPr id="10" name="Rectangle 9">
            <a:extLst>
              <a:ext uri="{FF2B5EF4-FFF2-40B4-BE49-F238E27FC236}">
                <a16:creationId xmlns:a16="http://schemas.microsoft.com/office/drawing/2014/main" id="{86DDC71F-628A-4D47-3903-D080A4B03271}"/>
              </a:ext>
            </a:extLst>
          </p:cNvPr>
          <p:cNvSpPr/>
          <p:nvPr/>
        </p:nvSpPr>
        <p:spPr>
          <a:xfrm>
            <a:off x="762000" y="2552700"/>
            <a:ext cx="6167880" cy="144655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latin typeface="DM Serif Display"/>
                <a:ea typeface="DM Serif Display"/>
                <a:cs typeface="DM Serif Display"/>
                <a:sym typeface="DM Serif Display"/>
              </a:rPr>
              <a:t>GUESS NOT!</a:t>
            </a:r>
            <a:endParaRPr lang="en-IN" sz="8800" b="1"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1372061" y="4776289"/>
            <a:ext cx="4180264" cy="4109271"/>
            <a:chOff x="0" y="0"/>
            <a:chExt cx="1358587" cy="1335514"/>
          </a:xfrm>
        </p:grpSpPr>
        <p:sp>
          <p:nvSpPr>
            <p:cNvPr id="3" name="Freeform 3"/>
            <p:cNvSpPr/>
            <p:nvPr/>
          </p:nvSpPr>
          <p:spPr>
            <a:xfrm>
              <a:off x="0" y="0"/>
              <a:ext cx="1358587" cy="1335514"/>
            </a:xfrm>
            <a:custGeom>
              <a:avLst/>
              <a:gdLst/>
              <a:ahLst/>
              <a:cxnLst/>
              <a:rect l="l" t="t" r="r" b="b"/>
              <a:pathLst>
                <a:path w="1358587" h="1335514">
                  <a:moveTo>
                    <a:pt x="185202" y="0"/>
                  </a:moveTo>
                  <a:lnTo>
                    <a:pt x="1173385" y="0"/>
                  </a:lnTo>
                  <a:cubicBezTo>
                    <a:pt x="1222504" y="0"/>
                    <a:pt x="1269611" y="19512"/>
                    <a:pt x="1304343" y="54244"/>
                  </a:cubicBezTo>
                  <a:cubicBezTo>
                    <a:pt x="1339075" y="88976"/>
                    <a:pt x="1358587" y="136083"/>
                    <a:pt x="1358587" y="185202"/>
                  </a:cubicBezTo>
                  <a:lnTo>
                    <a:pt x="1358587" y="1150313"/>
                  </a:lnTo>
                  <a:cubicBezTo>
                    <a:pt x="1358587" y="1252597"/>
                    <a:pt x="1275670" y="1335514"/>
                    <a:pt x="1173385" y="1335514"/>
                  </a:cubicBezTo>
                  <a:lnTo>
                    <a:pt x="185202" y="1335514"/>
                  </a:lnTo>
                  <a:cubicBezTo>
                    <a:pt x="82918" y="1335514"/>
                    <a:pt x="0" y="1252597"/>
                    <a:pt x="0" y="1150313"/>
                  </a:cubicBezTo>
                  <a:lnTo>
                    <a:pt x="0" y="185202"/>
                  </a:lnTo>
                  <a:cubicBezTo>
                    <a:pt x="0" y="82918"/>
                    <a:pt x="82918" y="0"/>
                    <a:pt x="185202" y="0"/>
                  </a:cubicBezTo>
                  <a:close/>
                </a:path>
              </a:pathLst>
            </a:custGeom>
            <a:solidFill>
              <a:srgbClr val="FFFFFF"/>
            </a:solidFill>
            <a:ln w="114300" cap="rnd">
              <a:solidFill>
                <a:srgbClr val="C76528"/>
              </a:solidFill>
              <a:prstDash val="solid"/>
              <a:round/>
            </a:ln>
          </p:spPr>
        </p:sp>
        <p:sp>
          <p:nvSpPr>
            <p:cNvPr id="4" name="TextBox 4"/>
            <p:cNvSpPr txBox="1"/>
            <p:nvPr/>
          </p:nvSpPr>
          <p:spPr>
            <a:xfrm>
              <a:off x="0" y="-47625"/>
              <a:ext cx="1358587" cy="138313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44467" y="4776289"/>
            <a:ext cx="4180264" cy="4109271"/>
            <a:chOff x="0" y="0"/>
            <a:chExt cx="1358587" cy="1335514"/>
          </a:xfrm>
        </p:grpSpPr>
        <p:sp>
          <p:nvSpPr>
            <p:cNvPr id="6" name="Freeform 6"/>
            <p:cNvSpPr/>
            <p:nvPr/>
          </p:nvSpPr>
          <p:spPr>
            <a:xfrm>
              <a:off x="0" y="0"/>
              <a:ext cx="1358587" cy="1335514"/>
            </a:xfrm>
            <a:custGeom>
              <a:avLst/>
              <a:gdLst/>
              <a:ahLst/>
              <a:cxnLst/>
              <a:rect l="l" t="t" r="r" b="b"/>
              <a:pathLst>
                <a:path w="1358587" h="1335514">
                  <a:moveTo>
                    <a:pt x="185202" y="0"/>
                  </a:moveTo>
                  <a:lnTo>
                    <a:pt x="1173385" y="0"/>
                  </a:lnTo>
                  <a:cubicBezTo>
                    <a:pt x="1222504" y="0"/>
                    <a:pt x="1269611" y="19512"/>
                    <a:pt x="1304343" y="54244"/>
                  </a:cubicBezTo>
                  <a:cubicBezTo>
                    <a:pt x="1339075" y="88976"/>
                    <a:pt x="1358587" y="136083"/>
                    <a:pt x="1358587" y="185202"/>
                  </a:cubicBezTo>
                  <a:lnTo>
                    <a:pt x="1358587" y="1150313"/>
                  </a:lnTo>
                  <a:cubicBezTo>
                    <a:pt x="1358587" y="1252597"/>
                    <a:pt x="1275670" y="1335514"/>
                    <a:pt x="1173385" y="1335514"/>
                  </a:cubicBezTo>
                  <a:lnTo>
                    <a:pt x="185202" y="1335514"/>
                  </a:lnTo>
                  <a:cubicBezTo>
                    <a:pt x="82918" y="1335514"/>
                    <a:pt x="0" y="1252597"/>
                    <a:pt x="0" y="1150313"/>
                  </a:cubicBezTo>
                  <a:lnTo>
                    <a:pt x="0" y="185202"/>
                  </a:lnTo>
                  <a:cubicBezTo>
                    <a:pt x="0" y="82918"/>
                    <a:pt x="82918" y="0"/>
                    <a:pt x="185202" y="0"/>
                  </a:cubicBezTo>
                  <a:close/>
                </a:path>
              </a:pathLst>
            </a:custGeom>
            <a:solidFill>
              <a:srgbClr val="FFFFFF"/>
            </a:solidFill>
            <a:ln w="114300" cap="rnd">
              <a:solidFill>
                <a:srgbClr val="C76528"/>
              </a:solidFill>
              <a:prstDash val="solid"/>
              <a:round/>
            </a:ln>
          </p:spPr>
        </p:sp>
        <p:sp>
          <p:nvSpPr>
            <p:cNvPr id="7" name="TextBox 7"/>
            <p:cNvSpPr txBox="1"/>
            <p:nvPr/>
          </p:nvSpPr>
          <p:spPr>
            <a:xfrm>
              <a:off x="0" y="-47625"/>
              <a:ext cx="1358587" cy="138313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720157" y="4776289"/>
            <a:ext cx="4180264" cy="4109271"/>
            <a:chOff x="0" y="0"/>
            <a:chExt cx="1358587" cy="1335514"/>
          </a:xfrm>
        </p:grpSpPr>
        <p:sp>
          <p:nvSpPr>
            <p:cNvPr id="9" name="Freeform 9"/>
            <p:cNvSpPr/>
            <p:nvPr/>
          </p:nvSpPr>
          <p:spPr>
            <a:xfrm>
              <a:off x="0" y="0"/>
              <a:ext cx="1358587" cy="1335514"/>
            </a:xfrm>
            <a:custGeom>
              <a:avLst/>
              <a:gdLst/>
              <a:ahLst/>
              <a:cxnLst/>
              <a:rect l="l" t="t" r="r" b="b"/>
              <a:pathLst>
                <a:path w="1358587" h="1335514">
                  <a:moveTo>
                    <a:pt x="185202" y="0"/>
                  </a:moveTo>
                  <a:lnTo>
                    <a:pt x="1173385" y="0"/>
                  </a:lnTo>
                  <a:cubicBezTo>
                    <a:pt x="1222504" y="0"/>
                    <a:pt x="1269611" y="19512"/>
                    <a:pt x="1304343" y="54244"/>
                  </a:cubicBezTo>
                  <a:cubicBezTo>
                    <a:pt x="1339075" y="88976"/>
                    <a:pt x="1358587" y="136083"/>
                    <a:pt x="1358587" y="185202"/>
                  </a:cubicBezTo>
                  <a:lnTo>
                    <a:pt x="1358587" y="1150313"/>
                  </a:lnTo>
                  <a:cubicBezTo>
                    <a:pt x="1358587" y="1252597"/>
                    <a:pt x="1275670" y="1335514"/>
                    <a:pt x="1173385" y="1335514"/>
                  </a:cubicBezTo>
                  <a:lnTo>
                    <a:pt x="185202" y="1335514"/>
                  </a:lnTo>
                  <a:cubicBezTo>
                    <a:pt x="82918" y="1335514"/>
                    <a:pt x="0" y="1252597"/>
                    <a:pt x="0" y="1150313"/>
                  </a:cubicBezTo>
                  <a:lnTo>
                    <a:pt x="0" y="185202"/>
                  </a:lnTo>
                  <a:cubicBezTo>
                    <a:pt x="0" y="82918"/>
                    <a:pt x="82918" y="0"/>
                    <a:pt x="185202" y="0"/>
                  </a:cubicBezTo>
                  <a:close/>
                </a:path>
              </a:pathLst>
            </a:custGeom>
            <a:solidFill>
              <a:srgbClr val="FFFFFF"/>
            </a:solidFill>
            <a:ln w="114300" cap="rnd">
              <a:solidFill>
                <a:srgbClr val="C76528"/>
              </a:solidFill>
              <a:prstDash val="solid"/>
              <a:round/>
            </a:ln>
          </p:spPr>
        </p:sp>
        <p:sp>
          <p:nvSpPr>
            <p:cNvPr id="10" name="TextBox 10"/>
            <p:cNvSpPr txBox="1"/>
            <p:nvPr/>
          </p:nvSpPr>
          <p:spPr>
            <a:xfrm>
              <a:off x="0" y="-47625"/>
              <a:ext cx="1358587" cy="138313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726993" y="4163032"/>
            <a:ext cx="1470400" cy="1226514"/>
            <a:chOff x="0" y="0"/>
            <a:chExt cx="387266" cy="323032"/>
          </a:xfrm>
        </p:grpSpPr>
        <p:sp>
          <p:nvSpPr>
            <p:cNvPr id="12" name="Freeform 12"/>
            <p:cNvSpPr/>
            <p:nvPr/>
          </p:nvSpPr>
          <p:spPr>
            <a:xfrm>
              <a:off x="0" y="0"/>
              <a:ext cx="387266" cy="323032"/>
            </a:xfrm>
            <a:custGeom>
              <a:avLst/>
              <a:gdLst/>
              <a:ahLst/>
              <a:cxnLst/>
              <a:rect l="l" t="t" r="r" b="b"/>
              <a:pathLst>
                <a:path w="387266" h="323032">
                  <a:moveTo>
                    <a:pt x="0" y="0"/>
                  </a:moveTo>
                  <a:lnTo>
                    <a:pt x="387266" y="0"/>
                  </a:lnTo>
                  <a:lnTo>
                    <a:pt x="387266" y="323032"/>
                  </a:lnTo>
                  <a:lnTo>
                    <a:pt x="0" y="323032"/>
                  </a:lnTo>
                  <a:close/>
                </a:path>
              </a:pathLst>
            </a:custGeom>
            <a:solidFill>
              <a:srgbClr val="FFFFFF"/>
            </a:solidFill>
          </p:spPr>
        </p:sp>
        <p:sp>
          <p:nvSpPr>
            <p:cNvPr id="13" name="TextBox 13"/>
            <p:cNvSpPr txBox="1"/>
            <p:nvPr/>
          </p:nvSpPr>
          <p:spPr>
            <a:xfrm>
              <a:off x="0" y="-114300"/>
              <a:ext cx="387266" cy="437332"/>
            </a:xfrm>
            <a:prstGeom prst="rect">
              <a:avLst/>
            </a:prstGeom>
          </p:spPr>
          <p:txBody>
            <a:bodyPr lIns="50800" tIns="50800" rIns="50800" bIns="50800" rtlCol="0" anchor="ctr"/>
            <a:lstStyle/>
            <a:p>
              <a:pPr algn="ctr">
                <a:lnSpc>
                  <a:spcPts val="8076"/>
                </a:lnSpc>
              </a:pPr>
              <a:endParaRPr/>
            </a:p>
          </p:txBody>
        </p:sp>
      </p:grpSp>
      <p:grpSp>
        <p:nvGrpSpPr>
          <p:cNvPr id="14" name="Group 14"/>
          <p:cNvGrpSpPr/>
          <p:nvPr/>
        </p:nvGrpSpPr>
        <p:grpSpPr>
          <a:xfrm>
            <a:off x="8399399" y="4163032"/>
            <a:ext cx="1470400" cy="1226514"/>
            <a:chOff x="0" y="0"/>
            <a:chExt cx="387266" cy="323032"/>
          </a:xfrm>
        </p:grpSpPr>
        <p:sp>
          <p:nvSpPr>
            <p:cNvPr id="15" name="Freeform 15"/>
            <p:cNvSpPr/>
            <p:nvPr/>
          </p:nvSpPr>
          <p:spPr>
            <a:xfrm>
              <a:off x="0" y="0"/>
              <a:ext cx="387266" cy="323032"/>
            </a:xfrm>
            <a:custGeom>
              <a:avLst/>
              <a:gdLst/>
              <a:ahLst/>
              <a:cxnLst/>
              <a:rect l="l" t="t" r="r" b="b"/>
              <a:pathLst>
                <a:path w="387266" h="323032">
                  <a:moveTo>
                    <a:pt x="0" y="0"/>
                  </a:moveTo>
                  <a:lnTo>
                    <a:pt x="387266" y="0"/>
                  </a:lnTo>
                  <a:lnTo>
                    <a:pt x="387266" y="323032"/>
                  </a:lnTo>
                  <a:lnTo>
                    <a:pt x="0" y="323032"/>
                  </a:lnTo>
                  <a:close/>
                </a:path>
              </a:pathLst>
            </a:custGeom>
            <a:solidFill>
              <a:srgbClr val="FFFFFF"/>
            </a:solidFill>
          </p:spPr>
        </p:sp>
        <p:sp>
          <p:nvSpPr>
            <p:cNvPr id="16" name="TextBox 16"/>
            <p:cNvSpPr txBox="1"/>
            <p:nvPr/>
          </p:nvSpPr>
          <p:spPr>
            <a:xfrm>
              <a:off x="0" y="-114300"/>
              <a:ext cx="387266" cy="437332"/>
            </a:xfrm>
            <a:prstGeom prst="rect">
              <a:avLst/>
            </a:prstGeom>
          </p:spPr>
          <p:txBody>
            <a:bodyPr lIns="50800" tIns="50800" rIns="50800" bIns="50800" rtlCol="0" anchor="ctr"/>
            <a:lstStyle/>
            <a:p>
              <a:pPr algn="ctr">
                <a:lnSpc>
                  <a:spcPts val="8076"/>
                </a:lnSpc>
              </a:pPr>
              <a:endParaRPr/>
            </a:p>
          </p:txBody>
        </p:sp>
      </p:grpSp>
      <p:grpSp>
        <p:nvGrpSpPr>
          <p:cNvPr id="17" name="Group 17"/>
          <p:cNvGrpSpPr/>
          <p:nvPr/>
        </p:nvGrpSpPr>
        <p:grpSpPr>
          <a:xfrm>
            <a:off x="14071806" y="4163032"/>
            <a:ext cx="1470400" cy="1226514"/>
            <a:chOff x="0" y="0"/>
            <a:chExt cx="387266" cy="323032"/>
          </a:xfrm>
        </p:grpSpPr>
        <p:sp>
          <p:nvSpPr>
            <p:cNvPr id="18" name="Freeform 18"/>
            <p:cNvSpPr/>
            <p:nvPr/>
          </p:nvSpPr>
          <p:spPr>
            <a:xfrm>
              <a:off x="0" y="0"/>
              <a:ext cx="387266" cy="323032"/>
            </a:xfrm>
            <a:custGeom>
              <a:avLst/>
              <a:gdLst/>
              <a:ahLst/>
              <a:cxnLst/>
              <a:rect l="l" t="t" r="r" b="b"/>
              <a:pathLst>
                <a:path w="387266" h="323032">
                  <a:moveTo>
                    <a:pt x="0" y="0"/>
                  </a:moveTo>
                  <a:lnTo>
                    <a:pt x="387266" y="0"/>
                  </a:lnTo>
                  <a:lnTo>
                    <a:pt x="387266" y="323032"/>
                  </a:lnTo>
                  <a:lnTo>
                    <a:pt x="0" y="323032"/>
                  </a:lnTo>
                  <a:close/>
                </a:path>
              </a:pathLst>
            </a:custGeom>
            <a:solidFill>
              <a:srgbClr val="FFFFFF"/>
            </a:solidFill>
          </p:spPr>
        </p:sp>
        <p:sp>
          <p:nvSpPr>
            <p:cNvPr id="19" name="TextBox 19"/>
            <p:cNvSpPr txBox="1"/>
            <p:nvPr/>
          </p:nvSpPr>
          <p:spPr>
            <a:xfrm>
              <a:off x="0" y="-114300"/>
              <a:ext cx="387266" cy="437332"/>
            </a:xfrm>
            <a:prstGeom prst="rect">
              <a:avLst/>
            </a:prstGeom>
          </p:spPr>
          <p:txBody>
            <a:bodyPr lIns="50800" tIns="50800" rIns="50800" bIns="50800" rtlCol="0" anchor="ctr"/>
            <a:lstStyle/>
            <a:p>
              <a:pPr algn="ctr">
                <a:lnSpc>
                  <a:spcPts val="8076"/>
                </a:lnSpc>
              </a:pPr>
              <a:endParaRPr/>
            </a:p>
          </p:txBody>
        </p:sp>
      </p:grpSp>
      <p:sp>
        <p:nvSpPr>
          <p:cNvPr id="20" name="TextBox 20"/>
          <p:cNvSpPr txBox="1"/>
          <p:nvPr/>
        </p:nvSpPr>
        <p:spPr>
          <a:xfrm>
            <a:off x="6014595" y="1055561"/>
            <a:ext cx="6180835" cy="1741178"/>
          </a:xfrm>
          <a:prstGeom prst="rect">
            <a:avLst/>
          </a:prstGeom>
        </p:spPr>
        <p:txBody>
          <a:bodyPr lIns="0" tIns="0" rIns="0" bIns="0" rtlCol="0" anchor="t">
            <a:spAutoFit/>
          </a:bodyPr>
          <a:lstStyle/>
          <a:p>
            <a:pPr algn="ctr">
              <a:lnSpc>
                <a:spcPts val="14279"/>
              </a:lnSpc>
            </a:pPr>
            <a:r>
              <a:rPr lang="en-US" sz="10199" b="1" spc="-203">
                <a:solidFill>
                  <a:srgbClr val="0C6980"/>
                </a:solidFill>
                <a:latin typeface="Open Sauce Heavy"/>
                <a:ea typeface="Open Sauce Heavy"/>
                <a:cs typeface="Open Sauce Heavy"/>
                <a:sym typeface="Open Sauce Heavy"/>
              </a:rPr>
              <a:t>NOVELTY</a:t>
            </a:r>
          </a:p>
        </p:txBody>
      </p:sp>
      <p:sp>
        <p:nvSpPr>
          <p:cNvPr id="21" name="TextBox 21"/>
          <p:cNvSpPr txBox="1"/>
          <p:nvPr/>
        </p:nvSpPr>
        <p:spPr>
          <a:xfrm>
            <a:off x="1584137" y="5404460"/>
            <a:ext cx="3756113" cy="2795778"/>
          </a:xfrm>
          <a:prstGeom prst="rect">
            <a:avLst/>
          </a:prstGeom>
        </p:spPr>
        <p:txBody>
          <a:bodyPr lIns="0" tIns="0" rIns="0" bIns="0" rtlCol="0" anchor="t">
            <a:spAutoFit/>
          </a:bodyPr>
          <a:lstStyle/>
          <a:p>
            <a:pPr algn="ctr">
              <a:lnSpc>
                <a:spcPts val="3725"/>
              </a:lnSpc>
              <a:spcBef>
                <a:spcPct val="0"/>
              </a:spcBef>
            </a:pPr>
            <a:r>
              <a:rPr lang="en-US" sz="2699">
                <a:solidFill>
                  <a:srgbClr val="0C6980"/>
                </a:solidFill>
                <a:latin typeface="Glacial Indifference"/>
                <a:ea typeface="Glacial Indifference"/>
                <a:cs typeface="Glacial Indifference"/>
                <a:sym typeface="Glacial Indifference"/>
              </a:rPr>
              <a:t>The system is user-specific and supports multiple languages, ensuring </a:t>
            </a:r>
            <a:r>
              <a:rPr lang="en-US" sz="2699" b="1">
                <a:solidFill>
                  <a:srgbClr val="0C6980"/>
                </a:solidFill>
                <a:latin typeface="Glacial Indifference Bold"/>
                <a:ea typeface="Glacial Indifference Bold"/>
                <a:cs typeface="Glacial Indifference Bold"/>
                <a:sym typeface="Glacial Indifference Bold"/>
              </a:rPr>
              <a:t>accessibility</a:t>
            </a:r>
            <a:r>
              <a:rPr lang="en-US" sz="2699">
                <a:solidFill>
                  <a:srgbClr val="0C6980"/>
                </a:solidFill>
                <a:latin typeface="Glacial Indifference"/>
                <a:ea typeface="Glacial Indifference"/>
                <a:cs typeface="Glacial Indifference"/>
                <a:sym typeface="Glacial Indifference"/>
              </a:rPr>
              <a:t> for users speaking different languages</a:t>
            </a:r>
          </a:p>
        </p:txBody>
      </p:sp>
      <p:sp>
        <p:nvSpPr>
          <p:cNvPr id="22" name="TextBox 22"/>
          <p:cNvSpPr txBox="1"/>
          <p:nvPr/>
        </p:nvSpPr>
        <p:spPr>
          <a:xfrm>
            <a:off x="7336635" y="5391639"/>
            <a:ext cx="3614729" cy="3121914"/>
          </a:xfrm>
          <a:prstGeom prst="rect">
            <a:avLst/>
          </a:prstGeom>
        </p:spPr>
        <p:txBody>
          <a:bodyPr lIns="0" tIns="0" rIns="0" bIns="0" rtlCol="0" anchor="t">
            <a:spAutoFit/>
          </a:bodyPr>
          <a:lstStyle/>
          <a:p>
            <a:pPr algn="ctr">
              <a:lnSpc>
                <a:spcPts val="3587"/>
              </a:lnSpc>
              <a:spcBef>
                <a:spcPct val="0"/>
              </a:spcBef>
            </a:pPr>
            <a:r>
              <a:rPr lang="en-US" sz="2599">
                <a:solidFill>
                  <a:srgbClr val="0C6980"/>
                </a:solidFill>
                <a:latin typeface="Glacial Indifference"/>
                <a:ea typeface="Glacial Indifference"/>
                <a:cs typeface="Glacial Indifference"/>
                <a:sym typeface="Glacial Indifference"/>
              </a:rPr>
              <a:t>Operates without internet connectivity, making it </a:t>
            </a:r>
            <a:r>
              <a:rPr lang="en-US" sz="2599" b="1">
                <a:solidFill>
                  <a:srgbClr val="0C6980"/>
                </a:solidFill>
                <a:latin typeface="Glacial Indifference Bold"/>
                <a:ea typeface="Glacial Indifference Bold"/>
                <a:cs typeface="Glacial Indifference Bold"/>
                <a:sym typeface="Glacial Indifference Bold"/>
              </a:rPr>
              <a:t>ideal for use in rural and remote areas</a:t>
            </a:r>
            <a:r>
              <a:rPr lang="en-US" sz="2599">
                <a:solidFill>
                  <a:srgbClr val="0C6980"/>
                </a:solidFill>
                <a:latin typeface="Glacial Indifference"/>
                <a:ea typeface="Glacial Indifference"/>
                <a:cs typeface="Glacial Indifference"/>
                <a:sym typeface="Glacial Indifference"/>
              </a:rPr>
              <a:t>, including regions with no network coverage.</a:t>
            </a:r>
          </a:p>
        </p:txBody>
      </p:sp>
      <p:sp>
        <p:nvSpPr>
          <p:cNvPr id="23" name="TextBox 23"/>
          <p:cNvSpPr txBox="1"/>
          <p:nvPr/>
        </p:nvSpPr>
        <p:spPr>
          <a:xfrm>
            <a:off x="13083715" y="5404460"/>
            <a:ext cx="3453148" cy="2795778"/>
          </a:xfrm>
          <a:prstGeom prst="rect">
            <a:avLst/>
          </a:prstGeom>
        </p:spPr>
        <p:txBody>
          <a:bodyPr lIns="0" tIns="0" rIns="0" bIns="0" rtlCol="0" anchor="t">
            <a:spAutoFit/>
          </a:bodyPr>
          <a:lstStyle/>
          <a:p>
            <a:pPr algn="ctr">
              <a:lnSpc>
                <a:spcPts val="3725"/>
              </a:lnSpc>
              <a:spcBef>
                <a:spcPct val="0"/>
              </a:spcBef>
            </a:pPr>
            <a:r>
              <a:rPr lang="en-US" sz="2699">
                <a:solidFill>
                  <a:srgbClr val="0C6980"/>
                </a:solidFill>
                <a:latin typeface="Glacial Indifference"/>
                <a:ea typeface="Glacial Indifference"/>
                <a:cs typeface="Glacial Indifference"/>
                <a:sym typeface="Glacial Indifference"/>
              </a:rPr>
              <a:t>This feature </a:t>
            </a:r>
            <a:r>
              <a:rPr lang="en-US" sz="2699" b="1">
                <a:solidFill>
                  <a:srgbClr val="0C6980"/>
                </a:solidFill>
                <a:latin typeface="Glacial Indifference Bold"/>
                <a:ea typeface="Glacial Indifference Bold"/>
                <a:cs typeface="Glacial Indifference Bold"/>
                <a:sym typeface="Glacial Indifference Bold"/>
              </a:rPr>
              <a:t>immediately sends alert messages</a:t>
            </a:r>
            <a:r>
              <a:rPr lang="en-US" sz="2699">
                <a:solidFill>
                  <a:srgbClr val="0C6980"/>
                </a:solidFill>
                <a:latin typeface="Glacial Indifference"/>
                <a:ea typeface="Glacial Indifference"/>
                <a:cs typeface="Glacial Indifference"/>
                <a:sym typeface="Glacial Indifference"/>
              </a:rPr>
              <a:t> to the user’s trusted contacts during critical situations.</a:t>
            </a:r>
          </a:p>
        </p:txBody>
      </p:sp>
      <p:sp>
        <p:nvSpPr>
          <p:cNvPr id="24" name="TextBox 24"/>
          <p:cNvSpPr txBox="1"/>
          <p:nvPr/>
        </p:nvSpPr>
        <p:spPr>
          <a:xfrm>
            <a:off x="2812718" y="3899359"/>
            <a:ext cx="1077850" cy="1658811"/>
          </a:xfrm>
          <a:prstGeom prst="rect">
            <a:avLst/>
          </a:prstGeom>
        </p:spPr>
        <p:txBody>
          <a:bodyPr lIns="0" tIns="0" rIns="0" bIns="0" rtlCol="0" anchor="t">
            <a:spAutoFit/>
          </a:bodyPr>
          <a:lstStyle/>
          <a:p>
            <a:pPr algn="ctr">
              <a:lnSpc>
                <a:spcPts val="11790"/>
              </a:lnSpc>
            </a:pPr>
            <a:r>
              <a:rPr lang="en-US" sz="13710" spc="-315">
                <a:solidFill>
                  <a:srgbClr val="C76528"/>
                </a:solidFill>
                <a:latin typeface="Trend Slab Four"/>
                <a:ea typeface="Trend Slab Four"/>
                <a:cs typeface="Trend Slab Four"/>
                <a:sym typeface="Trend Slab Four"/>
              </a:rPr>
              <a:t>1</a:t>
            </a:r>
          </a:p>
        </p:txBody>
      </p:sp>
      <p:sp>
        <p:nvSpPr>
          <p:cNvPr id="25" name="TextBox 25"/>
          <p:cNvSpPr txBox="1"/>
          <p:nvPr/>
        </p:nvSpPr>
        <p:spPr>
          <a:xfrm>
            <a:off x="8442262" y="3899359"/>
            <a:ext cx="1077850" cy="1658811"/>
          </a:xfrm>
          <a:prstGeom prst="rect">
            <a:avLst/>
          </a:prstGeom>
        </p:spPr>
        <p:txBody>
          <a:bodyPr lIns="0" tIns="0" rIns="0" bIns="0" rtlCol="0" anchor="t">
            <a:spAutoFit/>
          </a:bodyPr>
          <a:lstStyle/>
          <a:p>
            <a:pPr algn="ctr">
              <a:lnSpc>
                <a:spcPts val="11790"/>
              </a:lnSpc>
            </a:pPr>
            <a:r>
              <a:rPr lang="en-US" sz="13710" spc="-315">
                <a:solidFill>
                  <a:srgbClr val="C76528"/>
                </a:solidFill>
                <a:latin typeface="Trend Slab Four"/>
                <a:ea typeface="Trend Slab Four"/>
                <a:cs typeface="Trend Slab Four"/>
                <a:sym typeface="Trend Slab Four"/>
              </a:rPr>
              <a:t>2</a:t>
            </a:r>
          </a:p>
        </p:txBody>
      </p:sp>
      <p:sp>
        <p:nvSpPr>
          <p:cNvPr id="26" name="TextBox 26"/>
          <p:cNvSpPr txBox="1"/>
          <p:nvPr/>
        </p:nvSpPr>
        <p:spPr>
          <a:xfrm>
            <a:off x="14157531" y="3899359"/>
            <a:ext cx="1077850" cy="1658811"/>
          </a:xfrm>
          <a:prstGeom prst="rect">
            <a:avLst/>
          </a:prstGeom>
        </p:spPr>
        <p:txBody>
          <a:bodyPr lIns="0" tIns="0" rIns="0" bIns="0" rtlCol="0" anchor="t">
            <a:spAutoFit/>
          </a:bodyPr>
          <a:lstStyle/>
          <a:p>
            <a:pPr algn="ctr">
              <a:lnSpc>
                <a:spcPts val="11790"/>
              </a:lnSpc>
            </a:pPr>
            <a:r>
              <a:rPr lang="en-US" sz="13710" spc="-315">
                <a:solidFill>
                  <a:srgbClr val="C76528"/>
                </a:solidFill>
                <a:latin typeface="Trend Slab Four"/>
                <a:ea typeface="Trend Slab Four"/>
                <a:cs typeface="Trend Slab Four"/>
                <a:sym typeface="Trend Slab Four"/>
              </a:rPr>
              <a:t>3</a:t>
            </a:r>
          </a:p>
        </p:txBody>
      </p:sp>
      <p:grpSp>
        <p:nvGrpSpPr>
          <p:cNvPr id="27" name="Group 27"/>
          <p:cNvGrpSpPr/>
          <p:nvPr/>
        </p:nvGrpSpPr>
        <p:grpSpPr>
          <a:xfrm>
            <a:off x="-33141" y="2936518"/>
            <a:ext cx="5691718" cy="650984"/>
            <a:chOff x="0" y="0"/>
            <a:chExt cx="1499053" cy="171453"/>
          </a:xfrm>
        </p:grpSpPr>
        <p:sp>
          <p:nvSpPr>
            <p:cNvPr id="28" name="Freeform 28"/>
            <p:cNvSpPr/>
            <p:nvPr/>
          </p:nvSpPr>
          <p:spPr>
            <a:xfrm>
              <a:off x="0" y="0"/>
              <a:ext cx="1499053" cy="171452"/>
            </a:xfrm>
            <a:custGeom>
              <a:avLst/>
              <a:gdLst/>
              <a:ahLst/>
              <a:cxnLst/>
              <a:rect l="l" t="t" r="r" b="b"/>
              <a:pathLst>
                <a:path w="1499053" h="171452">
                  <a:moveTo>
                    <a:pt x="0" y="0"/>
                  </a:moveTo>
                  <a:lnTo>
                    <a:pt x="1499053" y="0"/>
                  </a:lnTo>
                  <a:lnTo>
                    <a:pt x="1499053" y="171452"/>
                  </a:lnTo>
                  <a:lnTo>
                    <a:pt x="0" y="171452"/>
                  </a:lnTo>
                  <a:close/>
                </a:path>
              </a:pathLst>
            </a:custGeom>
            <a:solidFill>
              <a:srgbClr val="FFFFFF"/>
            </a:solidFill>
          </p:spPr>
        </p:sp>
        <p:sp>
          <p:nvSpPr>
            <p:cNvPr id="29" name="TextBox 29"/>
            <p:cNvSpPr txBox="1"/>
            <p:nvPr/>
          </p:nvSpPr>
          <p:spPr>
            <a:xfrm>
              <a:off x="0" y="-114300"/>
              <a:ext cx="1499053" cy="285753"/>
            </a:xfrm>
            <a:prstGeom prst="rect">
              <a:avLst/>
            </a:prstGeom>
          </p:spPr>
          <p:txBody>
            <a:bodyPr lIns="50800" tIns="50800" rIns="50800" bIns="50800" rtlCol="0" anchor="ctr"/>
            <a:lstStyle/>
            <a:p>
              <a:pPr algn="ctr">
                <a:lnSpc>
                  <a:spcPts val="8076"/>
                </a:lnSpc>
              </a:pPr>
              <a:endParaRPr/>
            </a:p>
          </p:txBody>
        </p:sp>
      </p:grpSp>
      <p:grpSp>
        <p:nvGrpSpPr>
          <p:cNvPr id="30" name="Group 30"/>
          <p:cNvGrpSpPr/>
          <p:nvPr/>
        </p:nvGrpSpPr>
        <p:grpSpPr>
          <a:xfrm>
            <a:off x="-33141" y="113405"/>
            <a:ext cx="5691718" cy="650984"/>
            <a:chOff x="0" y="0"/>
            <a:chExt cx="1499053" cy="171453"/>
          </a:xfrm>
        </p:grpSpPr>
        <p:sp>
          <p:nvSpPr>
            <p:cNvPr id="31" name="Freeform 31"/>
            <p:cNvSpPr/>
            <p:nvPr/>
          </p:nvSpPr>
          <p:spPr>
            <a:xfrm>
              <a:off x="0" y="0"/>
              <a:ext cx="1499053" cy="171452"/>
            </a:xfrm>
            <a:custGeom>
              <a:avLst/>
              <a:gdLst/>
              <a:ahLst/>
              <a:cxnLst/>
              <a:rect l="l" t="t" r="r" b="b"/>
              <a:pathLst>
                <a:path w="1499053" h="171452">
                  <a:moveTo>
                    <a:pt x="0" y="0"/>
                  </a:moveTo>
                  <a:lnTo>
                    <a:pt x="1499053" y="0"/>
                  </a:lnTo>
                  <a:lnTo>
                    <a:pt x="1499053" y="171452"/>
                  </a:lnTo>
                  <a:lnTo>
                    <a:pt x="0" y="171452"/>
                  </a:lnTo>
                  <a:close/>
                </a:path>
              </a:pathLst>
            </a:custGeom>
            <a:solidFill>
              <a:srgbClr val="FFFFFF"/>
            </a:solidFill>
          </p:spPr>
        </p:sp>
        <p:sp>
          <p:nvSpPr>
            <p:cNvPr id="32" name="TextBox 32"/>
            <p:cNvSpPr txBox="1"/>
            <p:nvPr/>
          </p:nvSpPr>
          <p:spPr>
            <a:xfrm>
              <a:off x="0" y="-114300"/>
              <a:ext cx="1499053" cy="285753"/>
            </a:xfrm>
            <a:prstGeom prst="rect">
              <a:avLst/>
            </a:prstGeom>
          </p:spPr>
          <p:txBody>
            <a:bodyPr lIns="50800" tIns="50800" rIns="50800" bIns="50800" rtlCol="0" anchor="ctr"/>
            <a:lstStyle/>
            <a:p>
              <a:pPr algn="ctr">
                <a:lnSpc>
                  <a:spcPts val="8076"/>
                </a:lnSpc>
              </a:pPr>
              <a:endParaRPr/>
            </a:p>
          </p:txBody>
        </p:sp>
      </p:grpSp>
      <p:sp>
        <p:nvSpPr>
          <p:cNvPr id="33" name="Freeform 33"/>
          <p:cNvSpPr/>
          <p:nvPr/>
        </p:nvSpPr>
        <p:spPr>
          <a:xfrm rot="2976588" flipH="1">
            <a:off x="-1075732" y="-3570799"/>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4" name="Freeform 34"/>
          <p:cNvSpPr/>
          <p:nvPr/>
        </p:nvSpPr>
        <p:spPr>
          <a:xfrm rot="5400000">
            <a:off x="-1279033" y="-1209260"/>
            <a:ext cx="4080083" cy="4524285"/>
          </a:xfrm>
          <a:custGeom>
            <a:avLst/>
            <a:gdLst/>
            <a:ahLst/>
            <a:cxnLst/>
            <a:rect l="l" t="t" r="r" b="b"/>
            <a:pathLst>
              <a:path w="4080083" h="4524285">
                <a:moveTo>
                  <a:pt x="0" y="0"/>
                </a:moveTo>
                <a:lnTo>
                  <a:pt x="4080083" y="0"/>
                </a:lnTo>
                <a:lnTo>
                  <a:pt x="4080083"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rot="5400000">
            <a:off x="-11456" y="856911"/>
            <a:ext cx="1544928" cy="1556246"/>
          </a:xfrm>
          <a:custGeom>
            <a:avLst/>
            <a:gdLst/>
            <a:ahLst/>
            <a:cxnLst/>
            <a:rect l="l" t="t" r="r" b="b"/>
            <a:pathLst>
              <a:path w="1544928" h="1556246">
                <a:moveTo>
                  <a:pt x="0" y="0"/>
                </a:moveTo>
                <a:lnTo>
                  <a:pt x="1544929" y="0"/>
                </a:lnTo>
                <a:lnTo>
                  <a:pt x="1544929" y="1556246"/>
                </a:lnTo>
                <a:lnTo>
                  <a:pt x="0" y="1556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rot="5400000">
            <a:off x="16453031" y="7957856"/>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7" name="Freeform 37"/>
          <p:cNvSpPr/>
          <p:nvPr/>
        </p:nvSpPr>
        <p:spPr>
          <a:xfrm rot="5400000">
            <a:off x="14802412" y="9100994"/>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17787" y="-3041985"/>
            <a:ext cx="5578401" cy="5578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5" name="Group 5"/>
          <p:cNvGrpSpPr/>
          <p:nvPr/>
        </p:nvGrpSpPr>
        <p:grpSpPr>
          <a:xfrm rot="-10800000">
            <a:off x="-1752560" y="2160855"/>
            <a:ext cx="5578401" cy="5604081"/>
            <a:chOff x="0" y="0"/>
            <a:chExt cx="812800" cy="816542"/>
          </a:xfrm>
        </p:grpSpPr>
        <p:sp>
          <p:nvSpPr>
            <p:cNvPr id="6" name="Freeform 6"/>
            <p:cNvSpPr/>
            <p:nvPr/>
          </p:nvSpPr>
          <p:spPr>
            <a:xfrm>
              <a:off x="0" y="0"/>
              <a:ext cx="812800" cy="816542"/>
            </a:xfrm>
            <a:custGeom>
              <a:avLst/>
              <a:gdLst/>
              <a:ahLst/>
              <a:cxnLst/>
              <a:rect l="l" t="t" r="r" b="b"/>
              <a:pathLst>
                <a:path w="812800" h="816542">
                  <a:moveTo>
                    <a:pt x="406400" y="0"/>
                  </a:moveTo>
                  <a:cubicBezTo>
                    <a:pt x="181951" y="0"/>
                    <a:pt x="0" y="182789"/>
                    <a:pt x="0" y="408271"/>
                  </a:cubicBezTo>
                  <a:cubicBezTo>
                    <a:pt x="0" y="633753"/>
                    <a:pt x="181951" y="816542"/>
                    <a:pt x="406400" y="816542"/>
                  </a:cubicBezTo>
                  <a:cubicBezTo>
                    <a:pt x="630849" y="816542"/>
                    <a:pt x="812800" y="633753"/>
                    <a:pt x="812800" y="408271"/>
                  </a:cubicBezTo>
                  <a:cubicBezTo>
                    <a:pt x="812800" y="182789"/>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id="7" name="TextBox 7"/>
            <p:cNvSpPr txBox="1"/>
            <p:nvPr/>
          </p:nvSpPr>
          <p:spPr>
            <a:xfrm>
              <a:off x="76200" y="38451"/>
              <a:ext cx="660400" cy="70154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8" name="Group 8"/>
          <p:cNvGrpSpPr/>
          <p:nvPr/>
        </p:nvGrpSpPr>
        <p:grpSpPr>
          <a:xfrm>
            <a:off x="780979" y="5010603"/>
            <a:ext cx="3121063" cy="3285494"/>
            <a:chOff x="0" y="0"/>
            <a:chExt cx="6350000" cy="6684547"/>
          </a:xfrm>
        </p:grpSpPr>
        <p:sp>
          <p:nvSpPr>
            <p:cNvPr id="9" name="Freeform 9"/>
            <p:cNvSpPr/>
            <p:nvPr/>
          </p:nvSpPr>
          <p:spPr>
            <a:xfrm>
              <a:off x="0" y="0"/>
              <a:ext cx="6350000" cy="6685817"/>
            </a:xfrm>
            <a:custGeom>
              <a:avLst/>
              <a:gdLst/>
              <a:ahLst/>
              <a:cxnLst/>
              <a:rect l="l" t="t" r="r" b="b"/>
              <a:pathLst>
                <a:path w="6350000" h="6685817">
                  <a:moveTo>
                    <a:pt x="0" y="6268768"/>
                  </a:moveTo>
                  <a:lnTo>
                    <a:pt x="0" y="415779"/>
                  </a:lnTo>
                  <a:cubicBezTo>
                    <a:pt x="0" y="185830"/>
                    <a:pt x="176530" y="0"/>
                    <a:pt x="394970" y="0"/>
                  </a:cubicBezTo>
                  <a:lnTo>
                    <a:pt x="5956300" y="0"/>
                  </a:lnTo>
                  <a:cubicBezTo>
                    <a:pt x="6173470" y="0"/>
                    <a:pt x="6350000" y="185830"/>
                    <a:pt x="6350000" y="415779"/>
                  </a:cubicBezTo>
                  <a:lnTo>
                    <a:pt x="6350000" y="6270105"/>
                  </a:lnTo>
                  <a:cubicBezTo>
                    <a:pt x="6350000" y="6500053"/>
                    <a:pt x="6173470" y="6685817"/>
                    <a:pt x="5955030" y="6685817"/>
                  </a:cubicBezTo>
                  <a:lnTo>
                    <a:pt x="394970" y="6685817"/>
                  </a:lnTo>
                  <a:cubicBezTo>
                    <a:pt x="176530" y="6684547"/>
                    <a:pt x="0" y="6498717"/>
                    <a:pt x="0" y="6268768"/>
                  </a:cubicBezTo>
                  <a:close/>
                </a:path>
              </a:pathLst>
            </a:custGeom>
            <a:blipFill>
              <a:blip r:embed="rId2"/>
              <a:stretch>
                <a:fillRect l="-64889" r="-71051"/>
              </a:stretch>
            </a:blipFill>
          </p:spPr>
        </p:sp>
      </p:grpSp>
      <p:grpSp>
        <p:nvGrpSpPr>
          <p:cNvPr id="10" name="Group 10"/>
          <p:cNvGrpSpPr/>
          <p:nvPr/>
        </p:nvGrpSpPr>
        <p:grpSpPr>
          <a:xfrm>
            <a:off x="-314276" y="-1043055"/>
            <a:ext cx="18602276" cy="6407822"/>
            <a:chOff x="0" y="0"/>
            <a:chExt cx="4899365" cy="1687657"/>
          </a:xfrm>
        </p:grpSpPr>
        <p:sp>
          <p:nvSpPr>
            <p:cNvPr id="11" name="Freeform 11"/>
            <p:cNvSpPr/>
            <p:nvPr/>
          </p:nvSpPr>
          <p:spPr>
            <a:xfrm>
              <a:off x="0" y="0"/>
              <a:ext cx="4899365" cy="1687657"/>
            </a:xfrm>
            <a:custGeom>
              <a:avLst/>
              <a:gdLst/>
              <a:ahLst/>
              <a:cxnLst/>
              <a:rect l="l" t="t" r="r" b="b"/>
              <a:pathLst>
                <a:path w="4899365" h="1687657">
                  <a:moveTo>
                    <a:pt x="0" y="0"/>
                  </a:moveTo>
                  <a:lnTo>
                    <a:pt x="4899365" y="0"/>
                  </a:lnTo>
                  <a:lnTo>
                    <a:pt x="4899365" y="1687657"/>
                  </a:lnTo>
                  <a:lnTo>
                    <a:pt x="0" y="1687657"/>
                  </a:lnTo>
                  <a:close/>
                </a:path>
              </a:pathLst>
            </a:custGeom>
            <a:solidFill>
              <a:srgbClr val="0C6980"/>
            </a:solidFill>
            <a:ln cap="sq">
              <a:noFill/>
              <a:prstDash val="solid"/>
              <a:miter/>
            </a:ln>
          </p:spPr>
        </p:sp>
        <p:sp>
          <p:nvSpPr>
            <p:cNvPr id="12" name="TextBox 12"/>
            <p:cNvSpPr txBox="1"/>
            <p:nvPr/>
          </p:nvSpPr>
          <p:spPr>
            <a:xfrm>
              <a:off x="0" y="-38100"/>
              <a:ext cx="4899365" cy="1725757"/>
            </a:xfrm>
            <a:prstGeom prst="rect">
              <a:avLst/>
            </a:prstGeom>
          </p:spPr>
          <p:txBody>
            <a:bodyPr lIns="50800" tIns="50800" rIns="50800" bIns="50800" rtlCol="0" anchor="ctr"/>
            <a:lstStyle/>
            <a:p>
              <a:pPr marL="0" lvl="0" indent="0" algn="ctr">
                <a:lnSpc>
                  <a:spcPts val="3035"/>
                </a:lnSpc>
                <a:spcBef>
                  <a:spcPct val="0"/>
                </a:spcBef>
              </a:pPr>
              <a:endParaRPr/>
            </a:p>
          </p:txBody>
        </p:sp>
      </p:grpSp>
      <p:grpSp>
        <p:nvGrpSpPr>
          <p:cNvPr id="13" name="Group 13"/>
          <p:cNvGrpSpPr/>
          <p:nvPr/>
        </p:nvGrpSpPr>
        <p:grpSpPr>
          <a:xfrm>
            <a:off x="7055569" y="5603438"/>
            <a:ext cx="2446912" cy="2446912"/>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t="-11868" b="-11868"/>
              </a:stretch>
            </a:blipFill>
          </p:spPr>
        </p:sp>
      </p:grpSp>
      <p:grpSp>
        <p:nvGrpSpPr>
          <p:cNvPr id="15" name="Group 15"/>
          <p:cNvGrpSpPr/>
          <p:nvPr/>
        </p:nvGrpSpPr>
        <p:grpSpPr>
          <a:xfrm>
            <a:off x="9659619" y="5556438"/>
            <a:ext cx="2317174" cy="2317174"/>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10" r="-10"/>
              </a:stretch>
            </a:blipFill>
          </p:spPr>
        </p:sp>
      </p:grpSp>
      <p:grpSp>
        <p:nvGrpSpPr>
          <p:cNvPr id="17" name="Group 17"/>
          <p:cNvGrpSpPr/>
          <p:nvPr/>
        </p:nvGrpSpPr>
        <p:grpSpPr>
          <a:xfrm>
            <a:off x="15621160" y="5556438"/>
            <a:ext cx="2317174" cy="2317174"/>
            <a:chOff x="0" y="0"/>
            <a:chExt cx="6350000" cy="6350000"/>
          </a:xfrm>
        </p:grpSpPr>
        <p:sp>
          <p:nvSpPr>
            <p:cNvPr id="18" name="Freeform 1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9" r="-10"/>
              </a:stretch>
            </a:blipFill>
          </p:spPr>
        </p:sp>
      </p:grpSp>
      <p:grpSp>
        <p:nvGrpSpPr>
          <p:cNvPr id="19" name="Group 19"/>
          <p:cNvGrpSpPr/>
          <p:nvPr/>
        </p:nvGrpSpPr>
        <p:grpSpPr>
          <a:xfrm>
            <a:off x="865808" y="8386294"/>
            <a:ext cx="2912408" cy="592835"/>
            <a:chOff x="0" y="0"/>
            <a:chExt cx="812800" cy="165450"/>
          </a:xfrm>
        </p:grpSpPr>
        <p:sp>
          <p:nvSpPr>
            <p:cNvPr id="20" name="Freeform 20"/>
            <p:cNvSpPr/>
            <p:nvPr/>
          </p:nvSpPr>
          <p:spPr>
            <a:xfrm>
              <a:off x="0" y="0"/>
              <a:ext cx="812800" cy="165450"/>
            </a:xfrm>
            <a:custGeom>
              <a:avLst/>
              <a:gdLst/>
              <a:ahLst/>
              <a:cxnLst/>
              <a:rect l="l" t="t" r="r" b="b"/>
              <a:pathLst>
                <a:path w="812800" h="165450">
                  <a:moveTo>
                    <a:pt x="0" y="0"/>
                  </a:moveTo>
                  <a:lnTo>
                    <a:pt x="812800" y="0"/>
                  </a:lnTo>
                  <a:lnTo>
                    <a:pt x="812800" y="165450"/>
                  </a:lnTo>
                  <a:lnTo>
                    <a:pt x="0" y="165450"/>
                  </a:lnTo>
                  <a:close/>
                </a:path>
              </a:pathLst>
            </a:custGeom>
            <a:solidFill>
              <a:srgbClr val="0C6980"/>
            </a:solidFill>
            <a:ln cap="sq">
              <a:noFill/>
              <a:prstDash val="solid"/>
              <a:miter/>
            </a:ln>
          </p:spPr>
        </p:sp>
        <p:sp>
          <p:nvSpPr>
            <p:cNvPr id="21" name="TextBox 21"/>
            <p:cNvSpPr txBox="1"/>
            <p:nvPr/>
          </p:nvSpPr>
          <p:spPr>
            <a:xfrm>
              <a:off x="0" y="-28575"/>
              <a:ext cx="812800" cy="194025"/>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NodeMCU</a:t>
              </a:r>
            </a:p>
          </p:txBody>
        </p:sp>
      </p:grpSp>
      <p:grpSp>
        <p:nvGrpSpPr>
          <p:cNvPr id="22" name="Group 22"/>
          <p:cNvGrpSpPr/>
          <p:nvPr/>
        </p:nvGrpSpPr>
        <p:grpSpPr>
          <a:xfrm>
            <a:off x="4359241" y="5665113"/>
            <a:ext cx="2312291" cy="2099824"/>
            <a:chOff x="0" y="0"/>
            <a:chExt cx="6350000" cy="5766524"/>
          </a:xfrm>
        </p:grpSpPr>
        <p:sp>
          <p:nvSpPr>
            <p:cNvPr id="23" name="Freeform 23"/>
            <p:cNvSpPr/>
            <p:nvPr/>
          </p:nvSpPr>
          <p:spPr>
            <a:xfrm>
              <a:off x="0" y="0"/>
              <a:ext cx="6350000" cy="5767794"/>
            </a:xfrm>
            <a:custGeom>
              <a:avLst/>
              <a:gdLst/>
              <a:ahLst/>
              <a:cxnLst/>
              <a:rect l="l" t="t" r="r" b="b"/>
              <a:pathLst>
                <a:path w="6350000" h="5767794">
                  <a:moveTo>
                    <a:pt x="0" y="5407846"/>
                  </a:moveTo>
                  <a:lnTo>
                    <a:pt x="0" y="358678"/>
                  </a:lnTo>
                  <a:cubicBezTo>
                    <a:pt x="0" y="160309"/>
                    <a:pt x="176530" y="0"/>
                    <a:pt x="394970" y="0"/>
                  </a:cubicBezTo>
                  <a:lnTo>
                    <a:pt x="5956300" y="0"/>
                  </a:lnTo>
                  <a:cubicBezTo>
                    <a:pt x="6173470" y="0"/>
                    <a:pt x="6350000" y="160309"/>
                    <a:pt x="6350000" y="358678"/>
                  </a:cubicBezTo>
                  <a:lnTo>
                    <a:pt x="6350000" y="5409000"/>
                  </a:lnTo>
                  <a:cubicBezTo>
                    <a:pt x="6350000" y="5607368"/>
                    <a:pt x="6173470" y="5767794"/>
                    <a:pt x="5955030" y="5767794"/>
                  </a:cubicBezTo>
                  <a:lnTo>
                    <a:pt x="394970" y="5767794"/>
                  </a:lnTo>
                  <a:cubicBezTo>
                    <a:pt x="176530" y="5766524"/>
                    <a:pt x="0" y="5606215"/>
                    <a:pt x="0" y="5407846"/>
                  </a:cubicBezTo>
                  <a:close/>
                </a:path>
              </a:pathLst>
            </a:custGeom>
            <a:blipFill>
              <a:blip r:embed="rId6"/>
              <a:stretch>
                <a:fillRect t="-2869" b="-115571"/>
              </a:stretch>
            </a:blipFill>
          </p:spPr>
        </p:sp>
      </p:grpSp>
      <p:sp>
        <p:nvSpPr>
          <p:cNvPr id="24" name="TextBox 24"/>
          <p:cNvSpPr txBox="1"/>
          <p:nvPr/>
        </p:nvSpPr>
        <p:spPr>
          <a:xfrm>
            <a:off x="4564563" y="1506267"/>
            <a:ext cx="9158875" cy="3037079"/>
          </a:xfrm>
          <a:prstGeom prst="rect">
            <a:avLst/>
          </a:prstGeom>
        </p:spPr>
        <p:txBody>
          <a:bodyPr lIns="0" tIns="0" rIns="0" bIns="0" rtlCol="0" anchor="t">
            <a:spAutoFit/>
          </a:bodyPr>
          <a:lstStyle/>
          <a:p>
            <a:pPr algn="ctr">
              <a:lnSpc>
                <a:spcPts val="12151"/>
              </a:lnSpc>
            </a:pPr>
            <a:r>
              <a:rPr lang="en-US" sz="8679" b="1" spc="-173">
                <a:solidFill>
                  <a:srgbClr val="FFFFFF"/>
                </a:solidFill>
                <a:latin typeface="Open Sauce Heavy"/>
                <a:ea typeface="Open Sauce Heavy"/>
                <a:cs typeface="Open Sauce Heavy"/>
                <a:sym typeface="Open Sauce Heavy"/>
              </a:rPr>
              <a:t>HARDWARE COMPONENTS</a:t>
            </a:r>
          </a:p>
        </p:txBody>
      </p:sp>
      <p:grpSp>
        <p:nvGrpSpPr>
          <p:cNvPr id="25" name="Group 25"/>
          <p:cNvGrpSpPr/>
          <p:nvPr/>
        </p:nvGrpSpPr>
        <p:grpSpPr>
          <a:xfrm>
            <a:off x="12129194" y="5603438"/>
            <a:ext cx="3304212" cy="1851361"/>
            <a:chOff x="0" y="0"/>
            <a:chExt cx="9143848" cy="5123329"/>
          </a:xfrm>
        </p:grpSpPr>
        <p:sp>
          <p:nvSpPr>
            <p:cNvPr id="26" name="Freeform 26"/>
            <p:cNvSpPr/>
            <p:nvPr/>
          </p:nvSpPr>
          <p:spPr>
            <a:xfrm>
              <a:off x="0" y="0"/>
              <a:ext cx="9143848" cy="5124599"/>
            </a:xfrm>
            <a:custGeom>
              <a:avLst/>
              <a:gdLst/>
              <a:ahLst/>
              <a:cxnLst/>
              <a:rect l="l" t="t" r="r" b="b"/>
              <a:pathLst>
                <a:path w="9143848" h="5124599">
                  <a:moveTo>
                    <a:pt x="0" y="4804658"/>
                  </a:moveTo>
                  <a:lnTo>
                    <a:pt x="0" y="318671"/>
                  </a:lnTo>
                  <a:cubicBezTo>
                    <a:pt x="0" y="142429"/>
                    <a:pt x="254199" y="0"/>
                    <a:pt x="568747" y="0"/>
                  </a:cubicBezTo>
                  <a:lnTo>
                    <a:pt x="8576929" y="0"/>
                  </a:lnTo>
                  <a:cubicBezTo>
                    <a:pt x="8889649" y="0"/>
                    <a:pt x="9143848" y="142429"/>
                    <a:pt x="9143848" y="318671"/>
                  </a:cubicBezTo>
                  <a:lnTo>
                    <a:pt x="9143848" y="4805683"/>
                  </a:lnTo>
                  <a:cubicBezTo>
                    <a:pt x="9143848" y="4981925"/>
                    <a:pt x="8889649" y="5124599"/>
                    <a:pt x="8575101" y="5124599"/>
                  </a:cubicBezTo>
                  <a:lnTo>
                    <a:pt x="568747" y="5124599"/>
                  </a:lnTo>
                  <a:cubicBezTo>
                    <a:pt x="254199" y="5123329"/>
                    <a:pt x="0" y="4980900"/>
                    <a:pt x="0" y="4804658"/>
                  </a:cubicBezTo>
                  <a:close/>
                </a:path>
              </a:pathLst>
            </a:custGeom>
            <a:blipFill>
              <a:blip r:embed="rId7"/>
              <a:stretch>
                <a:fillRect l="-762" t="-16344" r="-1188" b="-15204"/>
              </a:stretch>
            </a:blipFill>
          </p:spPr>
        </p:sp>
      </p:grpSp>
      <p:grpSp>
        <p:nvGrpSpPr>
          <p:cNvPr id="27" name="Group 27"/>
          <p:cNvGrpSpPr/>
          <p:nvPr/>
        </p:nvGrpSpPr>
        <p:grpSpPr>
          <a:xfrm>
            <a:off x="4359241" y="8386294"/>
            <a:ext cx="2264666" cy="592835"/>
            <a:chOff x="0" y="0"/>
            <a:chExt cx="632027" cy="165450"/>
          </a:xfrm>
        </p:grpSpPr>
        <p:sp>
          <p:nvSpPr>
            <p:cNvPr id="28" name="Freeform 28"/>
            <p:cNvSpPr/>
            <p:nvPr/>
          </p:nvSpPr>
          <p:spPr>
            <a:xfrm>
              <a:off x="0" y="0"/>
              <a:ext cx="632027" cy="165450"/>
            </a:xfrm>
            <a:custGeom>
              <a:avLst/>
              <a:gdLst/>
              <a:ahLst/>
              <a:cxnLst/>
              <a:rect l="l" t="t" r="r" b="b"/>
              <a:pathLst>
                <a:path w="632027" h="165450">
                  <a:moveTo>
                    <a:pt x="0" y="0"/>
                  </a:moveTo>
                  <a:lnTo>
                    <a:pt x="632027" y="0"/>
                  </a:lnTo>
                  <a:lnTo>
                    <a:pt x="632027" y="165450"/>
                  </a:lnTo>
                  <a:lnTo>
                    <a:pt x="0" y="165450"/>
                  </a:lnTo>
                  <a:close/>
                </a:path>
              </a:pathLst>
            </a:custGeom>
            <a:solidFill>
              <a:srgbClr val="0C6980"/>
            </a:solidFill>
            <a:ln cap="sq">
              <a:noFill/>
              <a:prstDash val="solid"/>
              <a:miter/>
            </a:ln>
          </p:spPr>
        </p:sp>
        <p:sp>
          <p:nvSpPr>
            <p:cNvPr id="29" name="TextBox 29"/>
            <p:cNvSpPr txBox="1"/>
            <p:nvPr/>
          </p:nvSpPr>
          <p:spPr>
            <a:xfrm>
              <a:off x="0" y="-28575"/>
              <a:ext cx="632027" cy="194025"/>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Gesture Module</a:t>
              </a:r>
            </a:p>
          </p:txBody>
        </p:sp>
      </p:grpSp>
      <p:grpSp>
        <p:nvGrpSpPr>
          <p:cNvPr id="30" name="Group 30"/>
          <p:cNvGrpSpPr/>
          <p:nvPr/>
        </p:nvGrpSpPr>
        <p:grpSpPr>
          <a:xfrm>
            <a:off x="7214457" y="8386294"/>
            <a:ext cx="2091729" cy="592835"/>
            <a:chOff x="0" y="0"/>
            <a:chExt cx="583763" cy="165450"/>
          </a:xfrm>
        </p:grpSpPr>
        <p:sp>
          <p:nvSpPr>
            <p:cNvPr id="31" name="Freeform 31"/>
            <p:cNvSpPr/>
            <p:nvPr/>
          </p:nvSpPr>
          <p:spPr>
            <a:xfrm>
              <a:off x="0" y="0"/>
              <a:ext cx="583763" cy="165450"/>
            </a:xfrm>
            <a:custGeom>
              <a:avLst/>
              <a:gdLst/>
              <a:ahLst/>
              <a:cxnLst/>
              <a:rect l="l" t="t" r="r" b="b"/>
              <a:pathLst>
                <a:path w="583763" h="165450">
                  <a:moveTo>
                    <a:pt x="0" y="0"/>
                  </a:moveTo>
                  <a:lnTo>
                    <a:pt x="583763" y="0"/>
                  </a:lnTo>
                  <a:lnTo>
                    <a:pt x="583763" y="165450"/>
                  </a:lnTo>
                  <a:lnTo>
                    <a:pt x="0" y="165450"/>
                  </a:lnTo>
                  <a:close/>
                </a:path>
              </a:pathLst>
            </a:custGeom>
            <a:solidFill>
              <a:srgbClr val="0C6980"/>
            </a:solidFill>
            <a:ln cap="sq">
              <a:noFill/>
              <a:prstDash val="solid"/>
              <a:miter/>
            </a:ln>
          </p:spPr>
        </p:sp>
        <p:sp>
          <p:nvSpPr>
            <p:cNvPr id="32" name="TextBox 32"/>
            <p:cNvSpPr txBox="1"/>
            <p:nvPr/>
          </p:nvSpPr>
          <p:spPr>
            <a:xfrm>
              <a:off x="0" y="-28575"/>
              <a:ext cx="583763" cy="194025"/>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Button</a:t>
              </a:r>
            </a:p>
          </p:txBody>
        </p:sp>
      </p:grpSp>
      <p:grpSp>
        <p:nvGrpSpPr>
          <p:cNvPr id="33" name="Group 33"/>
          <p:cNvGrpSpPr/>
          <p:nvPr/>
        </p:nvGrpSpPr>
        <p:grpSpPr>
          <a:xfrm>
            <a:off x="9896737" y="8351800"/>
            <a:ext cx="2080057" cy="592835"/>
            <a:chOff x="0" y="0"/>
            <a:chExt cx="580506" cy="165450"/>
          </a:xfrm>
        </p:grpSpPr>
        <p:sp>
          <p:nvSpPr>
            <p:cNvPr id="34" name="Freeform 34"/>
            <p:cNvSpPr/>
            <p:nvPr/>
          </p:nvSpPr>
          <p:spPr>
            <a:xfrm>
              <a:off x="0" y="0"/>
              <a:ext cx="580506" cy="165450"/>
            </a:xfrm>
            <a:custGeom>
              <a:avLst/>
              <a:gdLst/>
              <a:ahLst/>
              <a:cxnLst/>
              <a:rect l="l" t="t" r="r" b="b"/>
              <a:pathLst>
                <a:path w="580506" h="165450">
                  <a:moveTo>
                    <a:pt x="0" y="0"/>
                  </a:moveTo>
                  <a:lnTo>
                    <a:pt x="580506" y="0"/>
                  </a:lnTo>
                  <a:lnTo>
                    <a:pt x="580506" y="165450"/>
                  </a:lnTo>
                  <a:lnTo>
                    <a:pt x="0" y="165450"/>
                  </a:lnTo>
                  <a:close/>
                </a:path>
              </a:pathLst>
            </a:custGeom>
            <a:solidFill>
              <a:srgbClr val="0C6980"/>
            </a:solidFill>
            <a:ln cap="sq">
              <a:noFill/>
              <a:prstDash val="solid"/>
              <a:miter/>
            </a:ln>
          </p:spPr>
        </p:sp>
        <p:sp>
          <p:nvSpPr>
            <p:cNvPr id="35" name="TextBox 35"/>
            <p:cNvSpPr txBox="1"/>
            <p:nvPr/>
          </p:nvSpPr>
          <p:spPr>
            <a:xfrm>
              <a:off x="0" y="-28575"/>
              <a:ext cx="580506" cy="194025"/>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Relay</a:t>
              </a:r>
            </a:p>
          </p:txBody>
        </p:sp>
      </p:grpSp>
      <p:grpSp>
        <p:nvGrpSpPr>
          <p:cNvPr id="36" name="Group 36"/>
          <p:cNvGrpSpPr/>
          <p:nvPr/>
        </p:nvGrpSpPr>
        <p:grpSpPr>
          <a:xfrm>
            <a:off x="12372388" y="8323949"/>
            <a:ext cx="2878586" cy="592835"/>
            <a:chOff x="0" y="0"/>
            <a:chExt cx="803361" cy="165450"/>
          </a:xfrm>
        </p:grpSpPr>
        <p:sp>
          <p:nvSpPr>
            <p:cNvPr id="37" name="Freeform 37"/>
            <p:cNvSpPr/>
            <p:nvPr/>
          </p:nvSpPr>
          <p:spPr>
            <a:xfrm>
              <a:off x="0" y="0"/>
              <a:ext cx="803361" cy="165450"/>
            </a:xfrm>
            <a:custGeom>
              <a:avLst/>
              <a:gdLst/>
              <a:ahLst/>
              <a:cxnLst/>
              <a:rect l="l" t="t" r="r" b="b"/>
              <a:pathLst>
                <a:path w="803361" h="165450">
                  <a:moveTo>
                    <a:pt x="0" y="0"/>
                  </a:moveTo>
                  <a:lnTo>
                    <a:pt x="803361" y="0"/>
                  </a:lnTo>
                  <a:lnTo>
                    <a:pt x="803361" y="165450"/>
                  </a:lnTo>
                  <a:lnTo>
                    <a:pt x="0" y="165450"/>
                  </a:lnTo>
                  <a:close/>
                </a:path>
              </a:pathLst>
            </a:custGeom>
            <a:solidFill>
              <a:srgbClr val="0C6980"/>
            </a:solidFill>
            <a:ln cap="sq">
              <a:noFill/>
              <a:prstDash val="solid"/>
              <a:miter/>
            </a:ln>
          </p:spPr>
        </p:sp>
        <p:sp>
          <p:nvSpPr>
            <p:cNvPr id="38" name="TextBox 38"/>
            <p:cNvSpPr txBox="1"/>
            <p:nvPr/>
          </p:nvSpPr>
          <p:spPr>
            <a:xfrm>
              <a:off x="0" y="-28575"/>
              <a:ext cx="803361" cy="194025"/>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Voice recognition module</a:t>
              </a:r>
            </a:p>
          </p:txBody>
        </p:sp>
      </p:grpSp>
      <p:grpSp>
        <p:nvGrpSpPr>
          <p:cNvPr id="39" name="Group 39"/>
          <p:cNvGrpSpPr/>
          <p:nvPr/>
        </p:nvGrpSpPr>
        <p:grpSpPr>
          <a:xfrm>
            <a:off x="15852506" y="8276308"/>
            <a:ext cx="1854481" cy="592835"/>
            <a:chOff x="0" y="0"/>
            <a:chExt cx="517552" cy="165450"/>
          </a:xfrm>
        </p:grpSpPr>
        <p:sp>
          <p:nvSpPr>
            <p:cNvPr id="40" name="Freeform 40"/>
            <p:cNvSpPr/>
            <p:nvPr/>
          </p:nvSpPr>
          <p:spPr>
            <a:xfrm>
              <a:off x="0" y="0"/>
              <a:ext cx="517552" cy="165450"/>
            </a:xfrm>
            <a:custGeom>
              <a:avLst/>
              <a:gdLst/>
              <a:ahLst/>
              <a:cxnLst/>
              <a:rect l="l" t="t" r="r" b="b"/>
              <a:pathLst>
                <a:path w="517552" h="165450">
                  <a:moveTo>
                    <a:pt x="0" y="0"/>
                  </a:moveTo>
                  <a:lnTo>
                    <a:pt x="517552" y="0"/>
                  </a:lnTo>
                  <a:lnTo>
                    <a:pt x="517552" y="165450"/>
                  </a:lnTo>
                  <a:lnTo>
                    <a:pt x="0" y="165450"/>
                  </a:lnTo>
                  <a:close/>
                </a:path>
              </a:pathLst>
            </a:custGeom>
            <a:solidFill>
              <a:srgbClr val="0C6980"/>
            </a:solidFill>
            <a:ln cap="sq">
              <a:noFill/>
              <a:prstDash val="solid"/>
              <a:miter/>
            </a:ln>
          </p:spPr>
        </p:sp>
        <p:sp>
          <p:nvSpPr>
            <p:cNvPr id="41" name="TextBox 41"/>
            <p:cNvSpPr txBox="1"/>
            <p:nvPr/>
          </p:nvSpPr>
          <p:spPr>
            <a:xfrm>
              <a:off x="0" y="-28575"/>
              <a:ext cx="517552" cy="194025"/>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Bulb</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17787" y="-3041985"/>
            <a:ext cx="5578401" cy="5578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5" name="Group 5"/>
          <p:cNvGrpSpPr/>
          <p:nvPr/>
        </p:nvGrpSpPr>
        <p:grpSpPr>
          <a:xfrm>
            <a:off x="-314276" y="-1043055"/>
            <a:ext cx="18602276" cy="6407822"/>
            <a:chOff x="0" y="0"/>
            <a:chExt cx="4899365" cy="1687657"/>
          </a:xfrm>
        </p:grpSpPr>
        <p:sp>
          <p:nvSpPr>
            <p:cNvPr id="6" name="Freeform 6"/>
            <p:cNvSpPr/>
            <p:nvPr/>
          </p:nvSpPr>
          <p:spPr>
            <a:xfrm>
              <a:off x="0" y="0"/>
              <a:ext cx="4899365" cy="1687657"/>
            </a:xfrm>
            <a:custGeom>
              <a:avLst/>
              <a:gdLst/>
              <a:ahLst/>
              <a:cxnLst/>
              <a:rect l="l" t="t" r="r" b="b"/>
              <a:pathLst>
                <a:path w="4899365" h="1687657">
                  <a:moveTo>
                    <a:pt x="0" y="0"/>
                  </a:moveTo>
                  <a:lnTo>
                    <a:pt x="4899365" y="0"/>
                  </a:lnTo>
                  <a:lnTo>
                    <a:pt x="4899365" y="1687657"/>
                  </a:lnTo>
                  <a:lnTo>
                    <a:pt x="0" y="1687657"/>
                  </a:lnTo>
                  <a:close/>
                </a:path>
              </a:pathLst>
            </a:custGeom>
            <a:solidFill>
              <a:srgbClr val="0C6980"/>
            </a:solidFill>
            <a:ln cap="sq">
              <a:noFill/>
              <a:prstDash val="solid"/>
              <a:miter/>
            </a:ln>
          </p:spPr>
        </p:sp>
        <p:sp>
          <p:nvSpPr>
            <p:cNvPr id="7" name="TextBox 7"/>
            <p:cNvSpPr txBox="1"/>
            <p:nvPr/>
          </p:nvSpPr>
          <p:spPr>
            <a:xfrm>
              <a:off x="0" y="-38100"/>
              <a:ext cx="4899365" cy="1725757"/>
            </a:xfrm>
            <a:prstGeom prst="rect">
              <a:avLst/>
            </a:prstGeom>
          </p:spPr>
          <p:txBody>
            <a:bodyPr lIns="50800" tIns="50800" rIns="50800" bIns="50800" rtlCol="0" anchor="ctr"/>
            <a:lstStyle/>
            <a:p>
              <a:pPr marL="0" lvl="0" indent="0" algn="ctr">
                <a:lnSpc>
                  <a:spcPts val="3035"/>
                </a:lnSpc>
                <a:spcBef>
                  <a:spcPct val="0"/>
                </a:spcBef>
              </a:pPr>
              <a:endParaRPr/>
            </a:p>
          </p:txBody>
        </p:sp>
      </p:grpSp>
      <p:grpSp>
        <p:nvGrpSpPr>
          <p:cNvPr id="8" name="Group 8"/>
          <p:cNvGrpSpPr/>
          <p:nvPr/>
        </p:nvGrpSpPr>
        <p:grpSpPr>
          <a:xfrm rot="-10800000">
            <a:off x="-2249308" y="3110532"/>
            <a:ext cx="5578401" cy="557840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1" name="Group 11"/>
          <p:cNvGrpSpPr/>
          <p:nvPr/>
        </p:nvGrpSpPr>
        <p:grpSpPr>
          <a:xfrm>
            <a:off x="5314963" y="5603438"/>
            <a:ext cx="2446912" cy="2446912"/>
            <a:chOff x="0" y="0"/>
            <a:chExt cx="6350000" cy="6350000"/>
          </a:xfrm>
        </p:grpSpPr>
        <p:sp>
          <p:nvSpPr>
            <p:cNvPr id="12" name="Freeform 1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10" r="-9"/>
              </a:stretch>
            </a:blipFill>
          </p:spPr>
        </p:sp>
      </p:grpSp>
      <p:grpSp>
        <p:nvGrpSpPr>
          <p:cNvPr id="13" name="Group 13"/>
          <p:cNvGrpSpPr/>
          <p:nvPr/>
        </p:nvGrpSpPr>
        <p:grpSpPr>
          <a:xfrm>
            <a:off x="7919013" y="5556438"/>
            <a:ext cx="2317174" cy="2317174"/>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85786" t="-21353" r="-85728" b="-21163"/>
              </a:stretch>
            </a:blipFill>
          </p:spPr>
        </p:sp>
      </p:grpSp>
      <p:grpSp>
        <p:nvGrpSpPr>
          <p:cNvPr id="15" name="Group 15"/>
          <p:cNvGrpSpPr/>
          <p:nvPr/>
        </p:nvGrpSpPr>
        <p:grpSpPr>
          <a:xfrm>
            <a:off x="5447618" y="8392515"/>
            <a:ext cx="2181601" cy="592835"/>
            <a:chOff x="0" y="0"/>
            <a:chExt cx="608845" cy="165450"/>
          </a:xfrm>
        </p:grpSpPr>
        <p:sp>
          <p:nvSpPr>
            <p:cNvPr id="16" name="Freeform 16"/>
            <p:cNvSpPr/>
            <p:nvPr/>
          </p:nvSpPr>
          <p:spPr>
            <a:xfrm>
              <a:off x="0" y="0"/>
              <a:ext cx="608845" cy="165450"/>
            </a:xfrm>
            <a:custGeom>
              <a:avLst/>
              <a:gdLst/>
              <a:ahLst/>
              <a:cxnLst/>
              <a:rect l="l" t="t" r="r" b="b"/>
              <a:pathLst>
                <a:path w="608845" h="165450">
                  <a:moveTo>
                    <a:pt x="0" y="0"/>
                  </a:moveTo>
                  <a:lnTo>
                    <a:pt x="608845" y="0"/>
                  </a:lnTo>
                  <a:lnTo>
                    <a:pt x="608845" y="165450"/>
                  </a:lnTo>
                  <a:lnTo>
                    <a:pt x="0" y="165450"/>
                  </a:lnTo>
                  <a:close/>
                </a:path>
              </a:pathLst>
            </a:custGeom>
            <a:solidFill>
              <a:srgbClr val="0C6980"/>
            </a:solidFill>
            <a:ln cap="sq">
              <a:noFill/>
              <a:prstDash val="solid"/>
              <a:miter/>
            </a:ln>
          </p:spPr>
        </p:sp>
        <p:sp>
          <p:nvSpPr>
            <p:cNvPr id="17" name="TextBox 17"/>
            <p:cNvSpPr txBox="1"/>
            <p:nvPr/>
          </p:nvSpPr>
          <p:spPr>
            <a:xfrm>
              <a:off x="0" y="-28575"/>
              <a:ext cx="608845" cy="194025"/>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Arduino IDE</a:t>
              </a:r>
            </a:p>
          </p:txBody>
        </p:sp>
      </p:grpSp>
      <p:grpSp>
        <p:nvGrpSpPr>
          <p:cNvPr id="18" name="Group 18"/>
          <p:cNvGrpSpPr/>
          <p:nvPr/>
        </p:nvGrpSpPr>
        <p:grpSpPr>
          <a:xfrm>
            <a:off x="7970212" y="8392515"/>
            <a:ext cx="2033300" cy="592835"/>
            <a:chOff x="0" y="0"/>
            <a:chExt cx="567457" cy="165450"/>
          </a:xfrm>
        </p:grpSpPr>
        <p:sp>
          <p:nvSpPr>
            <p:cNvPr id="19" name="Freeform 19"/>
            <p:cNvSpPr/>
            <p:nvPr/>
          </p:nvSpPr>
          <p:spPr>
            <a:xfrm>
              <a:off x="0" y="0"/>
              <a:ext cx="567457" cy="165450"/>
            </a:xfrm>
            <a:custGeom>
              <a:avLst/>
              <a:gdLst/>
              <a:ahLst/>
              <a:cxnLst/>
              <a:rect l="l" t="t" r="r" b="b"/>
              <a:pathLst>
                <a:path w="567457" h="165450">
                  <a:moveTo>
                    <a:pt x="0" y="0"/>
                  </a:moveTo>
                  <a:lnTo>
                    <a:pt x="567457" y="0"/>
                  </a:lnTo>
                  <a:lnTo>
                    <a:pt x="567457" y="165450"/>
                  </a:lnTo>
                  <a:lnTo>
                    <a:pt x="0" y="165450"/>
                  </a:lnTo>
                  <a:close/>
                </a:path>
              </a:pathLst>
            </a:custGeom>
            <a:solidFill>
              <a:srgbClr val="0C6980"/>
            </a:solidFill>
            <a:ln cap="sq">
              <a:noFill/>
              <a:prstDash val="solid"/>
              <a:miter/>
            </a:ln>
          </p:spPr>
        </p:sp>
        <p:sp>
          <p:nvSpPr>
            <p:cNvPr id="20" name="TextBox 20"/>
            <p:cNvSpPr txBox="1"/>
            <p:nvPr/>
          </p:nvSpPr>
          <p:spPr>
            <a:xfrm>
              <a:off x="0" y="-28575"/>
              <a:ext cx="567457" cy="194025"/>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MS Excel</a:t>
              </a:r>
            </a:p>
          </p:txBody>
        </p:sp>
      </p:grpSp>
      <p:grpSp>
        <p:nvGrpSpPr>
          <p:cNvPr id="21" name="Group 21"/>
          <p:cNvGrpSpPr/>
          <p:nvPr/>
        </p:nvGrpSpPr>
        <p:grpSpPr>
          <a:xfrm>
            <a:off x="10388587" y="5716657"/>
            <a:ext cx="2156955" cy="2156955"/>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95887" t="-191484" r="-95035" b="-354882"/>
              </a:stretch>
            </a:blipFill>
          </p:spPr>
        </p:sp>
      </p:grpSp>
      <p:sp>
        <p:nvSpPr>
          <p:cNvPr id="23" name="TextBox 23"/>
          <p:cNvSpPr txBox="1"/>
          <p:nvPr/>
        </p:nvSpPr>
        <p:spPr>
          <a:xfrm>
            <a:off x="4564563" y="1506267"/>
            <a:ext cx="9158875" cy="3037079"/>
          </a:xfrm>
          <a:prstGeom prst="rect">
            <a:avLst/>
          </a:prstGeom>
        </p:spPr>
        <p:txBody>
          <a:bodyPr lIns="0" tIns="0" rIns="0" bIns="0" rtlCol="0" anchor="t">
            <a:spAutoFit/>
          </a:bodyPr>
          <a:lstStyle/>
          <a:p>
            <a:pPr algn="ctr">
              <a:lnSpc>
                <a:spcPts val="12151"/>
              </a:lnSpc>
            </a:pPr>
            <a:r>
              <a:rPr lang="en-US" sz="8679" b="1" spc="-173">
                <a:solidFill>
                  <a:srgbClr val="FFFFFF"/>
                </a:solidFill>
                <a:latin typeface="Open Sauce Heavy"/>
                <a:ea typeface="Open Sauce Heavy"/>
                <a:cs typeface="Open Sauce Heavy"/>
                <a:sym typeface="Open Sauce Heavy"/>
              </a:rPr>
              <a:t>SOFTWARE COMPONENTS</a:t>
            </a:r>
          </a:p>
        </p:txBody>
      </p:sp>
      <p:grpSp>
        <p:nvGrpSpPr>
          <p:cNvPr id="24" name="Group 24"/>
          <p:cNvGrpSpPr/>
          <p:nvPr/>
        </p:nvGrpSpPr>
        <p:grpSpPr>
          <a:xfrm>
            <a:off x="10388587" y="8392515"/>
            <a:ext cx="2156955" cy="592835"/>
            <a:chOff x="0" y="0"/>
            <a:chExt cx="601967" cy="165450"/>
          </a:xfrm>
        </p:grpSpPr>
        <p:sp>
          <p:nvSpPr>
            <p:cNvPr id="25" name="Freeform 25"/>
            <p:cNvSpPr/>
            <p:nvPr/>
          </p:nvSpPr>
          <p:spPr>
            <a:xfrm>
              <a:off x="0" y="0"/>
              <a:ext cx="601967" cy="165450"/>
            </a:xfrm>
            <a:custGeom>
              <a:avLst/>
              <a:gdLst/>
              <a:ahLst/>
              <a:cxnLst/>
              <a:rect l="l" t="t" r="r" b="b"/>
              <a:pathLst>
                <a:path w="601967" h="165450">
                  <a:moveTo>
                    <a:pt x="0" y="0"/>
                  </a:moveTo>
                  <a:lnTo>
                    <a:pt x="601967" y="0"/>
                  </a:lnTo>
                  <a:lnTo>
                    <a:pt x="601967" y="165450"/>
                  </a:lnTo>
                  <a:lnTo>
                    <a:pt x="0" y="165450"/>
                  </a:lnTo>
                  <a:close/>
                </a:path>
              </a:pathLst>
            </a:custGeom>
            <a:solidFill>
              <a:srgbClr val="0C6980"/>
            </a:solidFill>
            <a:ln cap="sq">
              <a:noFill/>
              <a:prstDash val="solid"/>
              <a:miter/>
            </a:ln>
          </p:spPr>
        </p:sp>
        <p:sp>
          <p:nvSpPr>
            <p:cNvPr id="26" name="TextBox 26"/>
            <p:cNvSpPr txBox="1"/>
            <p:nvPr/>
          </p:nvSpPr>
          <p:spPr>
            <a:xfrm>
              <a:off x="0" y="-28575"/>
              <a:ext cx="601967" cy="194025"/>
            </a:xfrm>
            <a:prstGeom prst="rect">
              <a:avLst/>
            </a:prstGeom>
          </p:spPr>
          <p:txBody>
            <a:bodyPr lIns="0" tIns="0" rIns="0" bIns="0" rtlCol="0" anchor="ctr"/>
            <a:lstStyle/>
            <a:p>
              <a:pPr marL="0" lvl="0" indent="0" algn="ctr">
                <a:lnSpc>
                  <a:spcPts val="2484"/>
                </a:lnSpc>
                <a:spcBef>
                  <a:spcPct val="0"/>
                </a:spcBef>
              </a:pPr>
              <a:r>
                <a:rPr lang="en-US" sz="1800">
                  <a:solidFill>
                    <a:srgbClr val="FFFFFF"/>
                  </a:solidFill>
                  <a:latin typeface="Open Sauce"/>
                  <a:ea typeface="Open Sauce"/>
                  <a:cs typeface="Open Sauce"/>
                  <a:sym typeface="Open Sauce"/>
                </a:rPr>
                <a:t>IOT App</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38970" y="-1936603"/>
            <a:ext cx="3472538" cy="3497978"/>
          </a:xfrm>
          <a:custGeom>
            <a:avLst/>
            <a:gdLst/>
            <a:ahLst/>
            <a:cxnLst/>
            <a:rect l="l" t="t" r="r" b="b"/>
            <a:pathLst>
              <a:path w="3472538" h="3497978">
                <a:moveTo>
                  <a:pt x="0" y="0"/>
                </a:moveTo>
                <a:lnTo>
                  <a:pt x="3472539" y="0"/>
                </a:lnTo>
                <a:lnTo>
                  <a:pt x="3472539" y="3497978"/>
                </a:lnTo>
                <a:lnTo>
                  <a:pt x="0" y="34979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947196">
            <a:off x="4002803" y="9723489"/>
            <a:ext cx="8197766" cy="4352269"/>
          </a:xfrm>
          <a:custGeom>
            <a:avLst/>
            <a:gdLst/>
            <a:ahLst/>
            <a:cxnLst/>
            <a:rect l="l" t="t" r="r" b="b"/>
            <a:pathLst>
              <a:path w="8197766" h="4352269">
                <a:moveTo>
                  <a:pt x="0" y="0"/>
                </a:moveTo>
                <a:lnTo>
                  <a:pt x="8197766" y="0"/>
                </a:lnTo>
                <a:lnTo>
                  <a:pt x="8197766"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rot="-1695815">
            <a:off x="17550512" y="-212713"/>
            <a:ext cx="4080083" cy="4524285"/>
          </a:xfrm>
          <a:custGeom>
            <a:avLst/>
            <a:gdLst/>
            <a:ahLst/>
            <a:cxnLst/>
            <a:rect l="l" t="t" r="r" b="b"/>
            <a:pathLst>
              <a:path w="4080083" h="4524285">
                <a:moveTo>
                  <a:pt x="0" y="0"/>
                </a:moveTo>
                <a:lnTo>
                  <a:pt x="4080083" y="0"/>
                </a:lnTo>
                <a:lnTo>
                  <a:pt x="4080083" y="4524285"/>
                </a:lnTo>
                <a:lnTo>
                  <a:pt x="0" y="4524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642203"/>
            <a:ext cx="7054302" cy="1207911"/>
          </a:xfrm>
          <a:prstGeom prst="rect">
            <a:avLst/>
          </a:prstGeom>
        </p:spPr>
        <p:txBody>
          <a:bodyPr lIns="0" tIns="0" rIns="0" bIns="0" rtlCol="0" anchor="t">
            <a:spAutoFit/>
          </a:bodyPr>
          <a:lstStyle/>
          <a:p>
            <a:pPr algn="ctr">
              <a:lnSpc>
                <a:spcPts val="9873"/>
              </a:lnSpc>
            </a:pPr>
            <a:r>
              <a:rPr lang="en-US" sz="7052" b="1" spc="-141">
                <a:solidFill>
                  <a:srgbClr val="0C6980"/>
                </a:solidFill>
                <a:latin typeface="Open Sauce Heavy"/>
                <a:ea typeface="Open Sauce Heavy"/>
                <a:cs typeface="Open Sauce Heavy"/>
                <a:sym typeface="Open Sauce Heavy"/>
              </a:rPr>
              <a:t>ARCHITECTURE</a:t>
            </a:r>
          </a:p>
        </p:txBody>
      </p:sp>
      <p:sp>
        <p:nvSpPr>
          <p:cNvPr id="6" name="TextBox 6"/>
          <p:cNvSpPr txBox="1"/>
          <p:nvPr/>
        </p:nvSpPr>
        <p:spPr>
          <a:xfrm>
            <a:off x="10787741" y="1484806"/>
            <a:ext cx="6161570" cy="7608570"/>
          </a:xfrm>
          <a:prstGeom prst="rect">
            <a:avLst/>
          </a:prstGeom>
        </p:spPr>
        <p:txBody>
          <a:bodyPr lIns="0" tIns="0" rIns="0" bIns="0" rtlCol="0" anchor="t">
            <a:spAutoFit/>
          </a:bodyPr>
          <a:lstStyle/>
          <a:p>
            <a:pPr marL="582928" lvl="1" indent="-291464" algn="l">
              <a:lnSpc>
                <a:spcPts val="3779"/>
              </a:lnSpc>
              <a:buAutoNum type="arabicPeriod"/>
            </a:pPr>
            <a:r>
              <a:rPr lang="en-US" sz="2699">
                <a:solidFill>
                  <a:srgbClr val="0C6980"/>
                </a:solidFill>
                <a:latin typeface="Glacial Indifference"/>
                <a:ea typeface="Glacial Indifference"/>
                <a:cs typeface="Glacial Indifference"/>
                <a:sym typeface="Glacial Indifference"/>
              </a:rPr>
              <a:t>The architecture consists of </a:t>
            </a:r>
            <a:r>
              <a:rPr lang="en-US" sz="2699" b="1">
                <a:solidFill>
                  <a:srgbClr val="0C6980"/>
                </a:solidFill>
                <a:latin typeface="Glacial Indifference Bold"/>
                <a:ea typeface="Glacial Indifference Bold"/>
                <a:cs typeface="Glacial Indifference Bold"/>
                <a:sym typeface="Glacial Indifference Bold"/>
              </a:rPr>
              <a:t>2      micro-controllers</a:t>
            </a:r>
            <a:r>
              <a:rPr lang="en-US" sz="2699">
                <a:solidFill>
                  <a:srgbClr val="0C6980"/>
                </a:solidFill>
                <a:latin typeface="Glacial Indifference"/>
                <a:ea typeface="Glacial Indifference"/>
                <a:cs typeface="Glacial Indifference"/>
                <a:sym typeface="Glacial Indifference"/>
              </a:rPr>
              <a:t> in order to control the assistive system and home automation.</a:t>
            </a:r>
          </a:p>
          <a:p>
            <a:pPr marL="582928" lvl="1" indent="-291464" algn="l">
              <a:lnSpc>
                <a:spcPts val="3779"/>
              </a:lnSpc>
              <a:buAutoNum type="arabicPeriod"/>
            </a:pPr>
            <a:r>
              <a:rPr lang="en-US" sz="2699">
                <a:solidFill>
                  <a:srgbClr val="0C6980"/>
                </a:solidFill>
                <a:latin typeface="Glacial Indifference"/>
                <a:ea typeface="Glacial Indifference"/>
                <a:cs typeface="Glacial Indifference"/>
                <a:sym typeface="Glacial Indifference"/>
              </a:rPr>
              <a:t>A </a:t>
            </a:r>
            <a:r>
              <a:rPr lang="en-US" sz="2699" b="1">
                <a:solidFill>
                  <a:srgbClr val="0C6980"/>
                </a:solidFill>
                <a:latin typeface="Glacial Indifference Bold"/>
                <a:ea typeface="Glacial Indifference Bold"/>
                <a:cs typeface="Glacial Indifference Bold"/>
                <a:sym typeface="Glacial Indifference Bold"/>
              </a:rPr>
              <a:t>GSM Module</a:t>
            </a:r>
            <a:r>
              <a:rPr lang="en-US" sz="2699">
                <a:solidFill>
                  <a:srgbClr val="0C6980"/>
                </a:solidFill>
                <a:latin typeface="Glacial Indifference"/>
                <a:ea typeface="Glacial Indifference"/>
                <a:cs typeface="Glacial Indifference"/>
                <a:sym typeface="Glacial Indifference"/>
              </a:rPr>
              <a:t> to fetch exact location of the disabled person.</a:t>
            </a:r>
          </a:p>
          <a:p>
            <a:pPr marL="582928" lvl="1" indent="-291464" algn="l">
              <a:lnSpc>
                <a:spcPts val="3779"/>
              </a:lnSpc>
              <a:buAutoNum type="arabicPeriod"/>
            </a:pPr>
            <a:r>
              <a:rPr lang="en-US" sz="2699">
                <a:solidFill>
                  <a:srgbClr val="0C6980"/>
                </a:solidFill>
                <a:latin typeface="Glacial Indifference"/>
                <a:ea typeface="Glacial Indifference"/>
                <a:cs typeface="Glacial Indifference"/>
                <a:sym typeface="Glacial Indifference"/>
              </a:rPr>
              <a:t>A</a:t>
            </a:r>
            <a:r>
              <a:rPr lang="en-US" sz="2699" b="1">
                <a:solidFill>
                  <a:srgbClr val="0C6980"/>
                </a:solidFill>
                <a:latin typeface="Glacial Indifference Bold"/>
                <a:ea typeface="Glacial Indifference Bold"/>
                <a:cs typeface="Glacial Indifference Bold"/>
                <a:sym typeface="Glacial Indifference Bold"/>
              </a:rPr>
              <a:t> LCD </a:t>
            </a:r>
            <a:r>
              <a:rPr lang="en-US" sz="2699">
                <a:solidFill>
                  <a:srgbClr val="0C6980"/>
                </a:solidFill>
                <a:latin typeface="Glacial Indifference"/>
                <a:ea typeface="Glacial Indifference"/>
                <a:cs typeface="Glacial Indifference"/>
                <a:sym typeface="Glacial Indifference"/>
              </a:rPr>
              <a:t>to intimate the message as been sent to the trusted contact.</a:t>
            </a:r>
          </a:p>
          <a:p>
            <a:pPr marL="582928" lvl="1" indent="-291464" algn="l">
              <a:lnSpc>
                <a:spcPts val="3779"/>
              </a:lnSpc>
              <a:buAutoNum type="arabicPeriod"/>
            </a:pPr>
            <a:r>
              <a:rPr lang="en-US" sz="2699">
                <a:solidFill>
                  <a:srgbClr val="0C6980"/>
                </a:solidFill>
                <a:latin typeface="Glacial Indifference"/>
                <a:ea typeface="Glacial Indifference"/>
                <a:cs typeface="Glacial Indifference"/>
                <a:sym typeface="Glacial Indifference"/>
              </a:rPr>
              <a:t>A </a:t>
            </a:r>
            <a:r>
              <a:rPr lang="en-US" sz="2699" b="1">
                <a:solidFill>
                  <a:srgbClr val="0C6980"/>
                </a:solidFill>
                <a:latin typeface="Glacial Indifference Bold"/>
                <a:ea typeface="Glacial Indifference Bold"/>
                <a:cs typeface="Glacial Indifference Bold"/>
                <a:sym typeface="Glacial Indifference Bold"/>
              </a:rPr>
              <a:t>DC fan and Light</a:t>
            </a:r>
            <a:r>
              <a:rPr lang="en-US" sz="2699">
                <a:solidFill>
                  <a:srgbClr val="0C6980"/>
                </a:solidFill>
                <a:latin typeface="Glacial Indifference"/>
                <a:ea typeface="Glacial Indifference"/>
                <a:cs typeface="Glacial Indifference"/>
                <a:sym typeface="Glacial Indifference"/>
              </a:rPr>
              <a:t> to demonstrate the functionality of the proposed system.</a:t>
            </a:r>
          </a:p>
          <a:p>
            <a:pPr marL="582928" lvl="1" indent="-291464" algn="l">
              <a:lnSpc>
                <a:spcPts val="3779"/>
              </a:lnSpc>
              <a:buAutoNum type="arabicPeriod"/>
            </a:pPr>
            <a:r>
              <a:rPr lang="en-US" sz="2699">
                <a:solidFill>
                  <a:srgbClr val="0C6980"/>
                </a:solidFill>
                <a:latin typeface="Glacial Indifference"/>
                <a:ea typeface="Glacial Indifference"/>
                <a:cs typeface="Glacial Indifference"/>
                <a:sym typeface="Glacial Indifference"/>
              </a:rPr>
              <a:t>An </a:t>
            </a:r>
            <a:r>
              <a:rPr lang="en-US" sz="2699" b="1">
                <a:solidFill>
                  <a:srgbClr val="0C6980"/>
                </a:solidFill>
                <a:latin typeface="Glacial Indifference Bold"/>
                <a:ea typeface="Glacial Indifference Bold"/>
                <a:cs typeface="Glacial Indifference Bold"/>
                <a:sym typeface="Glacial Indifference Bold"/>
              </a:rPr>
              <a:t>Arduino microcontroller</a:t>
            </a:r>
            <a:r>
              <a:rPr lang="en-US" sz="2699">
                <a:solidFill>
                  <a:srgbClr val="0C6980"/>
                </a:solidFill>
                <a:latin typeface="Glacial Indifference"/>
                <a:ea typeface="Glacial Indifference"/>
                <a:cs typeface="Glacial Indifference"/>
                <a:sym typeface="Glacial Indifference"/>
              </a:rPr>
              <a:t> to support offline speech recognition and Gesture sensor.</a:t>
            </a:r>
          </a:p>
          <a:p>
            <a:pPr marL="582928" lvl="1" indent="-291464" algn="l">
              <a:lnSpc>
                <a:spcPts val="3779"/>
              </a:lnSpc>
              <a:buAutoNum type="arabicPeriod"/>
            </a:pPr>
            <a:r>
              <a:rPr lang="en-US" sz="2699">
                <a:solidFill>
                  <a:srgbClr val="0C6980"/>
                </a:solidFill>
                <a:latin typeface="Glacial Indifference"/>
                <a:ea typeface="Glacial Indifference"/>
                <a:cs typeface="Glacial Indifference"/>
                <a:sym typeface="Glacial Indifference"/>
              </a:rPr>
              <a:t>Lastly, </a:t>
            </a:r>
            <a:r>
              <a:rPr lang="en-US" sz="2699" b="1">
                <a:solidFill>
                  <a:srgbClr val="0C6980"/>
                </a:solidFill>
                <a:latin typeface="Glacial Indifference Bold"/>
                <a:ea typeface="Glacial Indifference Bold"/>
                <a:cs typeface="Glacial Indifference Bold"/>
                <a:sym typeface="Glacial Indifference Bold"/>
              </a:rPr>
              <a:t>Relay board </a:t>
            </a:r>
            <a:r>
              <a:rPr lang="en-US" sz="2699">
                <a:solidFill>
                  <a:srgbClr val="0C6980"/>
                </a:solidFill>
                <a:latin typeface="Glacial Indifference"/>
                <a:ea typeface="Glacial Indifference"/>
                <a:cs typeface="Glacial Indifference"/>
                <a:sym typeface="Glacial Indifference"/>
              </a:rPr>
              <a:t>to restrict the connections from short-circuiting.</a:t>
            </a:r>
          </a:p>
        </p:txBody>
      </p:sp>
      <p:sp>
        <p:nvSpPr>
          <p:cNvPr id="7" name="Freeform 7"/>
          <p:cNvSpPr/>
          <p:nvPr/>
        </p:nvSpPr>
        <p:spPr>
          <a:xfrm>
            <a:off x="1028700" y="2515523"/>
            <a:ext cx="9447545" cy="6577853"/>
          </a:xfrm>
          <a:custGeom>
            <a:avLst/>
            <a:gdLst/>
            <a:ahLst/>
            <a:cxnLst/>
            <a:rect l="l" t="t" r="r" b="b"/>
            <a:pathLst>
              <a:path w="9447545" h="6577853">
                <a:moveTo>
                  <a:pt x="0" y="0"/>
                </a:moveTo>
                <a:lnTo>
                  <a:pt x="9447545" y="0"/>
                </a:lnTo>
                <a:lnTo>
                  <a:pt x="9447545" y="6577853"/>
                </a:lnTo>
                <a:lnTo>
                  <a:pt x="0" y="6577853"/>
                </a:lnTo>
                <a:lnTo>
                  <a:pt x="0" y="0"/>
                </a:lnTo>
                <a:close/>
              </a:path>
            </a:pathLst>
          </a:custGeom>
          <a:blipFill>
            <a:blip r:embed="rId8"/>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17787" y="-3041985"/>
            <a:ext cx="5578401" cy="5578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5" name="Freeform 5"/>
          <p:cNvSpPr/>
          <p:nvPr/>
        </p:nvSpPr>
        <p:spPr>
          <a:xfrm>
            <a:off x="4735743" y="315105"/>
            <a:ext cx="8816514" cy="9405427"/>
          </a:xfrm>
          <a:custGeom>
            <a:avLst/>
            <a:gdLst/>
            <a:ahLst/>
            <a:cxnLst/>
            <a:rect l="l" t="t" r="r" b="b"/>
            <a:pathLst>
              <a:path w="8816514" h="9405427">
                <a:moveTo>
                  <a:pt x="0" y="0"/>
                </a:moveTo>
                <a:lnTo>
                  <a:pt x="8816514" y="0"/>
                </a:lnTo>
                <a:lnTo>
                  <a:pt x="8816514" y="9405427"/>
                </a:lnTo>
                <a:lnTo>
                  <a:pt x="0" y="9405427"/>
                </a:lnTo>
                <a:lnTo>
                  <a:pt x="0" y="0"/>
                </a:lnTo>
                <a:close/>
              </a:path>
            </a:pathLst>
          </a:custGeom>
          <a:blipFill>
            <a:blip r:embed="rId2"/>
            <a:stretch>
              <a:fillRect t="-1860" b="-1860"/>
            </a:stretch>
          </a:blipFill>
        </p:spPr>
      </p:sp>
      <p:sp>
        <p:nvSpPr>
          <p:cNvPr id="6" name="Freeform 6"/>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10" name="Freeform 10"/>
          <p:cNvSpPr/>
          <p:nvPr/>
        </p:nvSpPr>
        <p:spPr>
          <a:xfrm>
            <a:off x="1705566" y="9720532"/>
            <a:ext cx="1210774" cy="1210774"/>
          </a:xfrm>
          <a:custGeom>
            <a:avLst/>
            <a:gdLst/>
            <a:ahLst/>
            <a:cxnLst/>
            <a:rect l="l" t="t" r="r" b="b"/>
            <a:pathLst>
              <a:path w="1210774" h="1210774">
                <a:moveTo>
                  <a:pt x="0" y="0"/>
                </a:moveTo>
                <a:lnTo>
                  <a:pt x="1210773" y="0"/>
                </a:lnTo>
                <a:lnTo>
                  <a:pt x="1210773" y="1210774"/>
                </a:lnTo>
                <a:lnTo>
                  <a:pt x="0" y="12107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641551" y="434864"/>
            <a:ext cx="6723071" cy="1308057"/>
          </a:xfrm>
          <a:prstGeom prst="rect">
            <a:avLst/>
          </a:prstGeom>
        </p:spPr>
        <p:txBody>
          <a:bodyPr lIns="0" tIns="0" rIns="0" bIns="0" rtlCol="0" anchor="t">
            <a:spAutoFit/>
          </a:bodyPr>
          <a:lstStyle/>
          <a:p>
            <a:pPr algn="ctr">
              <a:lnSpc>
                <a:spcPts val="10793"/>
              </a:lnSpc>
            </a:pPr>
            <a:r>
              <a:rPr lang="en-US" sz="7709" b="1" spc="-154">
                <a:solidFill>
                  <a:srgbClr val="0C6980"/>
                </a:solidFill>
                <a:latin typeface="Open Sauce Heavy"/>
                <a:ea typeface="Open Sauce Heavy"/>
                <a:cs typeface="Open Sauce Heavy"/>
                <a:sym typeface="Open Sauce Heavy"/>
              </a:rPr>
              <a:t>FLOW CHART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7059" y="130490"/>
            <a:ext cx="10152932" cy="10026020"/>
          </a:xfrm>
          <a:custGeom>
            <a:avLst/>
            <a:gdLst/>
            <a:ahLst/>
            <a:cxnLst/>
            <a:rect l="l" t="t" r="r" b="b"/>
            <a:pathLst>
              <a:path w="10152932" h="10026020">
                <a:moveTo>
                  <a:pt x="0" y="0"/>
                </a:moveTo>
                <a:lnTo>
                  <a:pt x="10152932" y="0"/>
                </a:lnTo>
                <a:lnTo>
                  <a:pt x="10152932" y="10026020"/>
                </a:lnTo>
                <a:lnTo>
                  <a:pt x="0" y="10026020"/>
                </a:lnTo>
                <a:lnTo>
                  <a:pt x="0" y="0"/>
                </a:lnTo>
                <a:close/>
              </a:path>
            </a:pathLst>
          </a:custGeom>
          <a:blipFill>
            <a:blip r:embed="rId2"/>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414015" y="9706746"/>
            <a:ext cx="1903738" cy="1903738"/>
          </a:xfrm>
          <a:custGeom>
            <a:avLst/>
            <a:gdLst/>
            <a:ahLst/>
            <a:cxnLst/>
            <a:rect l="l" t="t" r="r" b="b"/>
            <a:pathLst>
              <a:path w="1903738" h="1903738">
                <a:moveTo>
                  <a:pt x="0" y="0"/>
                </a:moveTo>
                <a:lnTo>
                  <a:pt x="1903738" y="0"/>
                </a:lnTo>
                <a:lnTo>
                  <a:pt x="1903738" y="1903738"/>
                </a:lnTo>
                <a:lnTo>
                  <a:pt x="0" y="19037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24692" y="349880"/>
            <a:ext cx="5793659" cy="1207911"/>
          </a:xfrm>
          <a:prstGeom prst="rect">
            <a:avLst/>
          </a:prstGeom>
        </p:spPr>
        <p:txBody>
          <a:bodyPr lIns="0" tIns="0" rIns="0" bIns="0" rtlCol="0" anchor="t">
            <a:spAutoFit/>
          </a:bodyPr>
          <a:lstStyle/>
          <a:p>
            <a:pPr algn="ctr">
              <a:lnSpc>
                <a:spcPts val="9873"/>
              </a:lnSpc>
            </a:pPr>
            <a:r>
              <a:rPr lang="en-US" sz="7052" b="1" spc="-141">
                <a:solidFill>
                  <a:srgbClr val="0C6980"/>
                </a:solidFill>
                <a:latin typeface="Open Sauce Heavy"/>
                <a:ea typeface="Open Sauce Heavy"/>
                <a:cs typeface="Open Sauce Heavy"/>
                <a:sym typeface="Open Sauce Heavy"/>
              </a:rPr>
              <a:t>USE CASE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6180835" cy="1491338"/>
          </a:xfrm>
          <a:prstGeom prst="rect">
            <a:avLst/>
          </a:prstGeom>
        </p:spPr>
        <p:txBody>
          <a:bodyPr lIns="0" tIns="0" rIns="0" bIns="0" rtlCol="0" anchor="t">
            <a:spAutoFit/>
          </a:bodyPr>
          <a:lstStyle/>
          <a:p>
            <a:pPr algn="l">
              <a:lnSpc>
                <a:spcPts val="12151"/>
              </a:lnSpc>
            </a:pPr>
            <a:r>
              <a:rPr lang="en-US" sz="8679" b="1" spc="-173">
                <a:solidFill>
                  <a:srgbClr val="0C6980"/>
                </a:solidFill>
                <a:latin typeface="Open Sauce Heavy"/>
                <a:ea typeface="Open Sauce Heavy"/>
                <a:cs typeface="Open Sauce Heavy"/>
                <a:sym typeface="Open Sauce Heavy"/>
              </a:rPr>
              <a:t>ABSTRACT</a:t>
            </a:r>
          </a:p>
        </p:txBody>
      </p:sp>
      <p:sp>
        <p:nvSpPr>
          <p:cNvPr id="3" name="Freeform 3"/>
          <p:cNvSpPr/>
          <p:nvPr/>
        </p:nvSpPr>
        <p:spPr>
          <a:xfrm rot="-7069764" flipV="1">
            <a:off x="14312847" y="5674807"/>
            <a:ext cx="5180341" cy="5744330"/>
          </a:xfrm>
          <a:custGeom>
            <a:avLst/>
            <a:gdLst/>
            <a:ahLst/>
            <a:cxnLst/>
            <a:rect l="l" t="t" r="r" b="b"/>
            <a:pathLst>
              <a:path w="5180341" h="5744330">
                <a:moveTo>
                  <a:pt x="0" y="5744330"/>
                </a:moveTo>
                <a:lnTo>
                  <a:pt x="5180341" y="5744330"/>
                </a:lnTo>
                <a:lnTo>
                  <a:pt x="5180341" y="0"/>
                </a:lnTo>
                <a:lnTo>
                  <a:pt x="0" y="0"/>
                </a:lnTo>
                <a:lnTo>
                  <a:pt x="0" y="574433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078449" flipH="1" flipV="1">
            <a:off x="13792872" y="9772355"/>
            <a:ext cx="1611217" cy="1786632"/>
          </a:xfrm>
          <a:custGeom>
            <a:avLst/>
            <a:gdLst/>
            <a:ahLst/>
            <a:cxnLst/>
            <a:rect l="l" t="t" r="r" b="b"/>
            <a:pathLst>
              <a:path w="1611217" h="1786632">
                <a:moveTo>
                  <a:pt x="1611217" y="1786632"/>
                </a:moveTo>
                <a:lnTo>
                  <a:pt x="0" y="1786632"/>
                </a:lnTo>
                <a:lnTo>
                  <a:pt x="0" y="0"/>
                </a:lnTo>
                <a:lnTo>
                  <a:pt x="1611217" y="0"/>
                </a:lnTo>
                <a:lnTo>
                  <a:pt x="1611217" y="178663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069764" flipH="1" flipV="1">
            <a:off x="16547488" y="5259058"/>
            <a:ext cx="3015163" cy="3015163"/>
          </a:xfrm>
          <a:custGeom>
            <a:avLst/>
            <a:gdLst/>
            <a:ahLst/>
            <a:cxnLst/>
            <a:rect l="l" t="t" r="r" b="b"/>
            <a:pathLst>
              <a:path w="3015163" h="3015163">
                <a:moveTo>
                  <a:pt x="3015162" y="3015162"/>
                </a:moveTo>
                <a:lnTo>
                  <a:pt x="0" y="3015162"/>
                </a:lnTo>
                <a:lnTo>
                  <a:pt x="0" y="0"/>
                </a:lnTo>
                <a:lnTo>
                  <a:pt x="3015162" y="0"/>
                </a:lnTo>
                <a:lnTo>
                  <a:pt x="3015162" y="301516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7069764" flipH="1" flipV="1">
            <a:off x="16488240" y="4024529"/>
            <a:ext cx="2000345" cy="2014999"/>
          </a:xfrm>
          <a:custGeom>
            <a:avLst/>
            <a:gdLst/>
            <a:ahLst/>
            <a:cxnLst/>
            <a:rect l="l" t="t" r="r" b="b"/>
            <a:pathLst>
              <a:path w="2000345" h="2014999">
                <a:moveTo>
                  <a:pt x="2000344" y="2014999"/>
                </a:moveTo>
                <a:lnTo>
                  <a:pt x="0" y="2014999"/>
                </a:lnTo>
                <a:lnTo>
                  <a:pt x="0" y="0"/>
                </a:lnTo>
                <a:lnTo>
                  <a:pt x="2000344" y="0"/>
                </a:lnTo>
                <a:lnTo>
                  <a:pt x="2000344" y="201499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28700" y="2828162"/>
            <a:ext cx="12863590" cy="5864847"/>
          </a:xfrm>
          <a:prstGeom prst="rect">
            <a:avLst/>
          </a:prstGeom>
        </p:spPr>
        <p:txBody>
          <a:bodyPr lIns="0" tIns="0" rIns="0" bIns="0" rtlCol="0" anchor="t">
            <a:spAutoFit/>
          </a:bodyPr>
          <a:lstStyle/>
          <a:p>
            <a:pPr algn="l">
              <a:lnSpc>
                <a:spcPts val="4690"/>
              </a:lnSpc>
            </a:pPr>
            <a:r>
              <a:rPr lang="en-US" sz="3350">
                <a:solidFill>
                  <a:srgbClr val="0C6980"/>
                </a:solidFill>
                <a:latin typeface="Glacial Indifference"/>
                <a:ea typeface="Glacial Indifference"/>
                <a:cs typeface="Glacial Indifference"/>
                <a:sym typeface="Glacial Indifference"/>
              </a:rPr>
              <a:t>-According to a survey done by the </a:t>
            </a:r>
            <a:r>
              <a:rPr lang="en-US" sz="3350" b="1">
                <a:solidFill>
                  <a:srgbClr val="0C6980"/>
                </a:solidFill>
                <a:latin typeface="Glacial Indifference Bold"/>
                <a:ea typeface="Glacial Indifference Bold"/>
                <a:cs typeface="Glacial Indifference Bold"/>
                <a:sym typeface="Glacial Indifference Bold"/>
              </a:rPr>
              <a:t>World Health Organization (WHO) </a:t>
            </a:r>
            <a:r>
              <a:rPr lang="en-US" sz="3350">
                <a:solidFill>
                  <a:srgbClr val="0C6980"/>
                </a:solidFill>
                <a:latin typeface="Glacial Indifference"/>
                <a:ea typeface="Glacial Indifference"/>
                <a:cs typeface="Glacial Indifference"/>
                <a:sym typeface="Glacial Indifference"/>
              </a:rPr>
              <a:t>An estimated </a:t>
            </a:r>
            <a:r>
              <a:rPr lang="en-US" sz="3350" b="1">
                <a:solidFill>
                  <a:srgbClr val="0C6980"/>
                </a:solidFill>
                <a:latin typeface="Glacial Indifference Bold"/>
                <a:ea typeface="Glacial Indifference Bold"/>
                <a:cs typeface="Glacial Indifference Bold"/>
                <a:sym typeface="Glacial Indifference Bold"/>
              </a:rPr>
              <a:t>1.3 billion people worldwide—approximately 16% of the global population</a:t>
            </a:r>
            <a:r>
              <a:rPr lang="en-US" sz="3350">
                <a:solidFill>
                  <a:srgbClr val="0C6980"/>
                </a:solidFill>
                <a:latin typeface="Glacial Indifference"/>
                <a:ea typeface="Glacial Indifference"/>
                <a:cs typeface="Glacial Indifference"/>
                <a:sym typeface="Glacial Indifference"/>
              </a:rPr>
              <a:t>—experience significant disability. Despite several discussions, the </a:t>
            </a:r>
            <a:r>
              <a:rPr lang="en-US" sz="3350" b="1">
                <a:solidFill>
                  <a:srgbClr val="0C6980"/>
                </a:solidFill>
                <a:latin typeface="Glacial Indifference Bold"/>
                <a:ea typeface="Glacial Indifference Bold"/>
                <a:cs typeface="Glacial Indifference Bold"/>
                <a:sym typeface="Glacial Indifference Bold"/>
              </a:rPr>
              <a:t>safety and support for individuals with disabilities often remain unresolved</a:t>
            </a:r>
            <a:r>
              <a:rPr lang="en-US" sz="3350">
                <a:solidFill>
                  <a:srgbClr val="0C6980"/>
                </a:solidFill>
                <a:latin typeface="Glacial Indifference"/>
                <a:ea typeface="Glacial Indifference"/>
                <a:cs typeface="Glacial Indifference"/>
                <a:sym typeface="Glacial Indifference"/>
              </a:rPr>
              <a:t>. </a:t>
            </a:r>
          </a:p>
          <a:p>
            <a:pPr algn="l">
              <a:lnSpc>
                <a:spcPts val="4690"/>
              </a:lnSpc>
            </a:pPr>
            <a:endParaRPr lang="en-US" sz="3350">
              <a:solidFill>
                <a:srgbClr val="0C6980"/>
              </a:solidFill>
              <a:latin typeface="Glacial Indifference"/>
              <a:ea typeface="Glacial Indifference"/>
              <a:cs typeface="Glacial Indifference"/>
              <a:sym typeface="Glacial Indifference"/>
            </a:endParaRPr>
          </a:p>
          <a:p>
            <a:pPr algn="just">
              <a:lnSpc>
                <a:spcPts val="4690"/>
              </a:lnSpc>
            </a:pPr>
            <a:r>
              <a:rPr lang="en-US" sz="3350">
                <a:solidFill>
                  <a:srgbClr val="0C6980"/>
                </a:solidFill>
                <a:latin typeface="Glacial Indifference"/>
                <a:ea typeface="Glacial Indifference"/>
                <a:cs typeface="Glacial Indifference"/>
                <a:sym typeface="Glacial Indifference"/>
              </a:rPr>
              <a:t>-To address this critical issue, we propose a system by implementing the concept of IOT, this project aims to provide a comprehensive solution that </a:t>
            </a:r>
            <a:r>
              <a:rPr lang="en-US" sz="3350" b="1">
                <a:solidFill>
                  <a:srgbClr val="0C6980"/>
                </a:solidFill>
                <a:latin typeface="Glacial Indifference Bold"/>
                <a:ea typeface="Glacial Indifference Bold"/>
                <a:cs typeface="Glacial Indifference Bold"/>
                <a:sym typeface="Glacial Indifference Bold"/>
              </a:rPr>
              <a:t>enhances the quality of life for people with disabilities.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186479" y="9446762"/>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986862" y="418666"/>
            <a:ext cx="4252350" cy="9449667"/>
          </a:xfrm>
          <a:custGeom>
            <a:avLst/>
            <a:gdLst/>
            <a:ahLst/>
            <a:cxnLst/>
            <a:rect l="l" t="t" r="r" b="b"/>
            <a:pathLst>
              <a:path w="4252350" h="9449667">
                <a:moveTo>
                  <a:pt x="0" y="0"/>
                </a:moveTo>
                <a:lnTo>
                  <a:pt x="4252350" y="0"/>
                </a:lnTo>
                <a:lnTo>
                  <a:pt x="4252350" y="9449668"/>
                </a:lnTo>
                <a:lnTo>
                  <a:pt x="0" y="9449668"/>
                </a:lnTo>
                <a:lnTo>
                  <a:pt x="0" y="0"/>
                </a:lnTo>
                <a:close/>
              </a:path>
            </a:pathLst>
          </a:custGeom>
          <a:blipFill>
            <a:blip r:embed="rId8"/>
            <a:stretch>
              <a:fillRect/>
            </a:stretch>
          </a:blipFill>
        </p:spPr>
      </p:sp>
      <p:sp>
        <p:nvSpPr>
          <p:cNvPr id="8" name="TextBox 8"/>
          <p:cNvSpPr txBox="1"/>
          <p:nvPr/>
        </p:nvSpPr>
        <p:spPr>
          <a:xfrm>
            <a:off x="593758" y="857250"/>
            <a:ext cx="6180835" cy="1494029"/>
          </a:xfrm>
          <a:prstGeom prst="rect">
            <a:avLst/>
          </a:prstGeom>
        </p:spPr>
        <p:txBody>
          <a:bodyPr lIns="0" tIns="0" rIns="0" bIns="0" rtlCol="0" anchor="t">
            <a:spAutoFit/>
          </a:bodyPr>
          <a:lstStyle/>
          <a:p>
            <a:pPr algn="l">
              <a:lnSpc>
                <a:spcPts val="12151"/>
              </a:lnSpc>
            </a:pPr>
            <a:r>
              <a:rPr lang="en-US" sz="8679" b="1" spc="-173">
                <a:solidFill>
                  <a:srgbClr val="0C6980"/>
                </a:solidFill>
                <a:latin typeface="Open Sauce Heavy"/>
                <a:ea typeface="Open Sauce Heavy"/>
                <a:cs typeface="Open Sauce Heavy"/>
                <a:sym typeface="Open Sauce Heavy"/>
              </a:rPr>
              <a:t>RESULTS</a:t>
            </a:r>
          </a:p>
        </p:txBody>
      </p:sp>
      <p:sp>
        <p:nvSpPr>
          <p:cNvPr id="9" name="TextBox 9"/>
          <p:cNvSpPr txBox="1"/>
          <p:nvPr/>
        </p:nvSpPr>
        <p:spPr>
          <a:xfrm>
            <a:off x="669938" y="2720539"/>
            <a:ext cx="6394534" cy="1581150"/>
          </a:xfrm>
          <a:prstGeom prst="rect">
            <a:avLst/>
          </a:prstGeom>
        </p:spPr>
        <p:txBody>
          <a:bodyPr lIns="0" tIns="0" rIns="0" bIns="0" rtlCol="0" anchor="t">
            <a:spAutoFit/>
          </a:bodyPr>
          <a:lstStyle/>
          <a:p>
            <a:pPr algn="l">
              <a:lnSpc>
                <a:spcPts val="4200"/>
              </a:lnSpc>
            </a:pPr>
            <a:r>
              <a:rPr lang="en-US" sz="3000">
                <a:solidFill>
                  <a:srgbClr val="0C6980"/>
                </a:solidFill>
                <a:latin typeface="Canva Sans"/>
                <a:ea typeface="Canva Sans"/>
                <a:cs typeface="Canva Sans"/>
                <a:sym typeface="Canva Sans"/>
              </a:rPr>
              <a:t>Users are given a personal login to access the records either on the phone/ website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51731" y="-17489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5623" y="1712032"/>
            <a:ext cx="16416754" cy="8212349"/>
          </a:xfrm>
          <a:custGeom>
            <a:avLst/>
            <a:gdLst/>
            <a:ahLst/>
            <a:cxnLst/>
            <a:rect l="l" t="t" r="r" b="b"/>
            <a:pathLst>
              <a:path w="16416754" h="8212349">
                <a:moveTo>
                  <a:pt x="0" y="0"/>
                </a:moveTo>
                <a:lnTo>
                  <a:pt x="16416754" y="0"/>
                </a:lnTo>
                <a:lnTo>
                  <a:pt x="16416754" y="8212349"/>
                </a:lnTo>
                <a:lnTo>
                  <a:pt x="0" y="8212349"/>
                </a:lnTo>
                <a:lnTo>
                  <a:pt x="0" y="0"/>
                </a:lnTo>
                <a:close/>
              </a:path>
            </a:pathLst>
          </a:custGeom>
          <a:blipFill>
            <a:blip r:embed="rId4"/>
            <a:stretch>
              <a:fillRect l="-5107" r="-6057"/>
            </a:stretch>
          </a:blipFill>
        </p:spPr>
      </p:sp>
      <p:sp>
        <p:nvSpPr>
          <p:cNvPr id="4" name="TextBox 4"/>
          <p:cNvSpPr txBox="1"/>
          <p:nvPr/>
        </p:nvSpPr>
        <p:spPr>
          <a:xfrm>
            <a:off x="935623" y="205486"/>
            <a:ext cx="7706381" cy="1377949"/>
          </a:xfrm>
          <a:prstGeom prst="rect">
            <a:avLst/>
          </a:prstGeom>
        </p:spPr>
        <p:txBody>
          <a:bodyPr lIns="0" tIns="0" rIns="0" bIns="0" rtlCol="0" anchor="t">
            <a:spAutoFit/>
          </a:bodyPr>
          <a:lstStyle/>
          <a:p>
            <a:pPr algn="l">
              <a:lnSpc>
                <a:spcPts val="11200"/>
              </a:lnSpc>
            </a:pPr>
            <a:r>
              <a:rPr lang="en-US" sz="8000" b="1" spc="-160">
                <a:solidFill>
                  <a:srgbClr val="0C6980"/>
                </a:solidFill>
                <a:latin typeface="Open Sauce Heavy"/>
                <a:ea typeface="Open Sauce Heavy"/>
                <a:cs typeface="Open Sauce Heavy"/>
                <a:sym typeface="Open Sauce Heavy"/>
              </a:rPr>
              <a:t>APP OUTPUT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0822" y="1388972"/>
            <a:ext cx="17562557" cy="8795006"/>
          </a:xfrm>
          <a:custGeom>
            <a:avLst/>
            <a:gdLst/>
            <a:ahLst/>
            <a:cxnLst/>
            <a:rect l="l" t="t" r="r" b="b"/>
            <a:pathLst>
              <a:path w="17562557" h="8795006">
                <a:moveTo>
                  <a:pt x="0" y="0"/>
                </a:moveTo>
                <a:lnTo>
                  <a:pt x="17562556" y="0"/>
                </a:lnTo>
                <a:lnTo>
                  <a:pt x="17562556" y="8795006"/>
                </a:lnTo>
                <a:lnTo>
                  <a:pt x="0" y="8795006"/>
                </a:lnTo>
                <a:lnTo>
                  <a:pt x="0" y="0"/>
                </a:lnTo>
                <a:close/>
              </a:path>
            </a:pathLst>
          </a:custGeom>
          <a:blipFill>
            <a:blip r:embed="rId2"/>
            <a:stretch>
              <a:fillRect/>
            </a:stretch>
          </a:blipFill>
        </p:spPr>
      </p:sp>
      <p:sp>
        <p:nvSpPr>
          <p:cNvPr id="3" name="TextBox 3"/>
          <p:cNvSpPr txBox="1"/>
          <p:nvPr/>
        </p:nvSpPr>
        <p:spPr>
          <a:xfrm>
            <a:off x="400822" y="11023"/>
            <a:ext cx="9276578" cy="1313116"/>
          </a:xfrm>
          <a:prstGeom prst="rect">
            <a:avLst/>
          </a:prstGeom>
        </p:spPr>
        <p:txBody>
          <a:bodyPr wrap="square" lIns="0" tIns="0" rIns="0" bIns="0" rtlCol="0" anchor="t">
            <a:spAutoFit/>
          </a:bodyPr>
          <a:lstStyle/>
          <a:p>
            <a:pPr algn="ctr">
              <a:lnSpc>
                <a:spcPts val="11200"/>
              </a:lnSpc>
              <a:spcBef>
                <a:spcPct val="0"/>
              </a:spcBef>
            </a:pPr>
            <a:r>
              <a:rPr lang="en-US" sz="8000" b="1" spc="-160" dirty="0">
                <a:solidFill>
                  <a:srgbClr val="0C6980"/>
                </a:solidFill>
                <a:latin typeface="Open Sauce Heavy"/>
                <a:ea typeface="Open Sauce Heavy"/>
                <a:cs typeface="Open Sauce Heavy"/>
                <a:sym typeface="Open Sauce Heavy"/>
              </a:rPr>
              <a:t>WEBSITE OUTPUT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4350" y="3152566"/>
            <a:ext cx="17259300" cy="6623696"/>
          </a:xfrm>
          <a:custGeom>
            <a:avLst/>
            <a:gdLst/>
            <a:ahLst/>
            <a:cxnLst/>
            <a:rect l="l" t="t" r="r" b="b"/>
            <a:pathLst>
              <a:path w="17259300" h="6623696">
                <a:moveTo>
                  <a:pt x="0" y="0"/>
                </a:moveTo>
                <a:lnTo>
                  <a:pt x="17259300" y="0"/>
                </a:lnTo>
                <a:lnTo>
                  <a:pt x="17259300" y="6623697"/>
                </a:lnTo>
                <a:lnTo>
                  <a:pt x="0" y="6623697"/>
                </a:lnTo>
                <a:lnTo>
                  <a:pt x="0" y="0"/>
                </a:lnTo>
                <a:close/>
              </a:path>
            </a:pathLst>
          </a:custGeom>
          <a:blipFill>
            <a:blip r:embed="rId2"/>
            <a:stretch>
              <a:fillRect l="-64" t="-405" b="-75688"/>
            </a:stretch>
          </a:blipFill>
        </p:spPr>
      </p:sp>
      <p:sp>
        <p:nvSpPr>
          <p:cNvPr id="3" name="TextBox 3"/>
          <p:cNvSpPr txBox="1"/>
          <p:nvPr/>
        </p:nvSpPr>
        <p:spPr>
          <a:xfrm>
            <a:off x="523875" y="504825"/>
            <a:ext cx="6042898" cy="1494029"/>
          </a:xfrm>
          <a:prstGeom prst="rect">
            <a:avLst/>
          </a:prstGeom>
        </p:spPr>
        <p:txBody>
          <a:bodyPr lIns="0" tIns="0" rIns="0" bIns="0" rtlCol="0" anchor="t">
            <a:spAutoFit/>
          </a:bodyPr>
          <a:lstStyle/>
          <a:p>
            <a:pPr algn="ctr">
              <a:lnSpc>
                <a:spcPts val="12151"/>
              </a:lnSpc>
              <a:spcBef>
                <a:spcPct val="0"/>
              </a:spcBef>
            </a:pPr>
            <a:r>
              <a:rPr lang="en-US" sz="8679" b="1" spc="-173">
                <a:solidFill>
                  <a:srgbClr val="0C6980"/>
                </a:solidFill>
                <a:latin typeface="Open Sauce Heavy"/>
                <a:ea typeface="Open Sauce Heavy"/>
                <a:cs typeface="Open Sauce Heavy"/>
                <a:sym typeface="Open Sauce Heavy"/>
              </a:rPr>
              <a:t>EXCEL FILE</a:t>
            </a:r>
          </a:p>
        </p:txBody>
      </p:sp>
      <p:sp>
        <p:nvSpPr>
          <p:cNvPr id="4" name="TextBox 4"/>
          <p:cNvSpPr txBox="1"/>
          <p:nvPr/>
        </p:nvSpPr>
        <p:spPr>
          <a:xfrm>
            <a:off x="542925" y="2189354"/>
            <a:ext cx="13799071" cy="514350"/>
          </a:xfrm>
          <a:prstGeom prst="rect">
            <a:avLst/>
          </a:prstGeom>
        </p:spPr>
        <p:txBody>
          <a:bodyPr lIns="0" tIns="0" rIns="0" bIns="0" rtlCol="0" anchor="t">
            <a:spAutoFit/>
          </a:bodyPr>
          <a:lstStyle/>
          <a:p>
            <a:pPr algn="l">
              <a:lnSpc>
                <a:spcPts val="4200"/>
              </a:lnSpc>
            </a:pPr>
            <a:r>
              <a:rPr lang="en-US" sz="3000">
                <a:solidFill>
                  <a:srgbClr val="0C6980"/>
                </a:solidFill>
                <a:latin typeface="Canva Sans"/>
                <a:ea typeface="Canva Sans"/>
                <a:cs typeface="Canva Sans"/>
                <a:sym typeface="Canva Sans"/>
              </a:rPr>
              <a:t>The records can be extracted as an excel file for future references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1437"/>
            <a:ext cx="7676456" cy="1494029"/>
          </a:xfrm>
          <a:prstGeom prst="rect">
            <a:avLst/>
          </a:prstGeom>
        </p:spPr>
        <p:txBody>
          <a:bodyPr lIns="0" tIns="0" rIns="0" bIns="0" rtlCol="0" anchor="t">
            <a:spAutoFit/>
          </a:bodyPr>
          <a:lstStyle/>
          <a:p>
            <a:pPr algn="l">
              <a:lnSpc>
                <a:spcPts val="12151"/>
              </a:lnSpc>
            </a:pPr>
            <a:r>
              <a:rPr lang="en-US" sz="8679" b="1" spc="-173">
                <a:solidFill>
                  <a:srgbClr val="0C6980"/>
                </a:solidFill>
                <a:latin typeface="Open Sauce Heavy"/>
                <a:ea typeface="Open Sauce Heavy"/>
                <a:cs typeface="Open Sauce Heavy"/>
                <a:sym typeface="Open Sauce Heavy"/>
              </a:rPr>
              <a:t>CONCLUSION</a:t>
            </a:r>
          </a:p>
        </p:txBody>
      </p:sp>
      <p:sp>
        <p:nvSpPr>
          <p:cNvPr id="3" name="Freeform 3"/>
          <p:cNvSpPr/>
          <p:nvPr/>
        </p:nvSpPr>
        <p:spPr>
          <a:xfrm rot="-6496392">
            <a:off x="-841952" y="7419471"/>
            <a:ext cx="4080083" cy="4524285"/>
          </a:xfrm>
          <a:custGeom>
            <a:avLst/>
            <a:gdLst/>
            <a:ahLst/>
            <a:cxnLst/>
            <a:rect l="l" t="t" r="r" b="b"/>
            <a:pathLst>
              <a:path w="4080083" h="4524285">
                <a:moveTo>
                  <a:pt x="0" y="0"/>
                </a:moveTo>
                <a:lnTo>
                  <a:pt x="4080083" y="0"/>
                </a:lnTo>
                <a:lnTo>
                  <a:pt x="4080083"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775035" y="9681613"/>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46839" y="8480177"/>
            <a:ext cx="1544928" cy="1556246"/>
          </a:xfrm>
          <a:custGeom>
            <a:avLst/>
            <a:gdLst/>
            <a:ahLst/>
            <a:cxnLst/>
            <a:rect l="l" t="t" r="r" b="b"/>
            <a:pathLst>
              <a:path w="1544928" h="1556246">
                <a:moveTo>
                  <a:pt x="0" y="0"/>
                </a:moveTo>
                <a:lnTo>
                  <a:pt x="1544929" y="0"/>
                </a:lnTo>
                <a:lnTo>
                  <a:pt x="1544929" y="1556246"/>
                </a:lnTo>
                <a:lnTo>
                  <a:pt x="0" y="15562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179040" y="3058127"/>
            <a:ext cx="14876039" cy="3915981"/>
          </a:xfrm>
          <a:prstGeom prst="rect">
            <a:avLst/>
          </a:prstGeom>
        </p:spPr>
        <p:txBody>
          <a:bodyPr lIns="0" tIns="0" rIns="0" bIns="0" rtlCol="0" anchor="t">
            <a:spAutoFit/>
          </a:bodyPr>
          <a:lstStyle/>
          <a:p>
            <a:pPr algn="l">
              <a:lnSpc>
                <a:spcPts val="5183"/>
              </a:lnSpc>
              <a:spcBef>
                <a:spcPct val="0"/>
              </a:spcBef>
            </a:pPr>
            <a:r>
              <a:rPr lang="en-US" sz="3702" spc="-74">
                <a:solidFill>
                  <a:srgbClr val="0C6980"/>
                </a:solidFill>
                <a:latin typeface="Glacial Indifference"/>
                <a:ea typeface="Glacial Indifference"/>
                <a:cs typeface="Glacial Indifference"/>
                <a:sym typeface="Glacial Indifference"/>
              </a:rPr>
              <a:t>To sum up, this project effectively illustrates a complete offline enabled-home automation system designed to improve the disabled people’s standard of living. The proposed system ensures </a:t>
            </a:r>
            <a:r>
              <a:rPr lang="en-US" sz="3702" b="1" spc="-74">
                <a:solidFill>
                  <a:srgbClr val="0C6980"/>
                </a:solidFill>
                <a:latin typeface="Glacial Indifference Bold"/>
                <a:ea typeface="Glacial Indifference Bold"/>
                <a:cs typeface="Glacial Indifference Bold"/>
                <a:sym typeface="Glacial Indifference Bold"/>
              </a:rPr>
              <a:t>accessibility and convenience without depending on internet connectivity</a:t>
            </a:r>
            <a:r>
              <a:rPr lang="en-US" sz="3702" spc="-74">
                <a:solidFill>
                  <a:srgbClr val="0C6980"/>
                </a:solidFill>
                <a:latin typeface="Glacial Indifference"/>
                <a:ea typeface="Glacial Indifference"/>
                <a:cs typeface="Glacial Indifference"/>
                <a:sym typeface="Glacial Indifference"/>
              </a:rPr>
              <a:t> by combining voice recognition and gesture-based controls to provide an easy-to-use interface for controlling household appliances.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1437"/>
            <a:ext cx="8780768" cy="1494029"/>
          </a:xfrm>
          <a:prstGeom prst="rect">
            <a:avLst/>
          </a:prstGeom>
        </p:spPr>
        <p:txBody>
          <a:bodyPr lIns="0" tIns="0" rIns="0" bIns="0" rtlCol="0" anchor="t">
            <a:spAutoFit/>
          </a:bodyPr>
          <a:lstStyle/>
          <a:p>
            <a:pPr algn="l">
              <a:lnSpc>
                <a:spcPts val="12151"/>
              </a:lnSpc>
            </a:pPr>
            <a:r>
              <a:rPr lang="en-US" sz="8679" b="1" spc="-173">
                <a:solidFill>
                  <a:srgbClr val="0C6980"/>
                </a:solidFill>
                <a:latin typeface="Open Sauce Heavy"/>
                <a:ea typeface="Open Sauce Heavy"/>
                <a:cs typeface="Open Sauce Heavy"/>
                <a:sym typeface="Open Sauce Heavy"/>
              </a:rPr>
              <a:t>FUTURE SCOPE</a:t>
            </a:r>
          </a:p>
        </p:txBody>
      </p:sp>
      <p:sp>
        <p:nvSpPr>
          <p:cNvPr id="3" name="Freeform 3"/>
          <p:cNvSpPr/>
          <p:nvPr/>
        </p:nvSpPr>
        <p:spPr>
          <a:xfrm rot="-6496392">
            <a:off x="-1011341" y="7774281"/>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775035" y="9681613"/>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46839" y="8480177"/>
            <a:ext cx="1544928" cy="1556246"/>
          </a:xfrm>
          <a:custGeom>
            <a:avLst/>
            <a:gdLst/>
            <a:ahLst/>
            <a:cxnLst/>
            <a:rect l="l" t="t" r="r" b="b"/>
            <a:pathLst>
              <a:path w="1544928" h="1556246">
                <a:moveTo>
                  <a:pt x="0" y="0"/>
                </a:moveTo>
                <a:lnTo>
                  <a:pt x="1544929" y="0"/>
                </a:lnTo>
                <a:lnTo>
                  <a:pt x="1544929" y="1556246"/>
                </a:lnTo>
                <a:lnTo>
                  <a:pt x="0" y="15562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179040" y="2922880"/>
            <a:ext cx="15403574" cy="5212080"/>
          </a:xfrm>
          <a:prstGeom prst="rect">
            <a:avLst/>
          </a:prstGeom>
        </p:spPr>
        <p:txBody>
          <a:bodyPr lIns="0" tIns="0" rIns="0" bIns="0" rtlCol="0" anchor="t">
            <a:spAutoFit/>
          </a:bodyPr>
          <a:lstStyle/>
          <a:p>
            <a:pPr algn="l">
              <a:lnSpc>
                <a:spcPts val="4620"/>
              </a:lnSpc>
            </a:pPr>
            <a:r>
              <a:rPr lang="en-US" sz="3300" spc="-66">
                <a:solidFill>
                  <a:srgbClr val="0C6980"/>
                </a:solidFill>
                <a:latin typeface="Glacial Indifference"/>
                <a:ea typeface="Glacial Indifference"/>
                <a:cs typeface="Glacial Indifference"/>
                <a:sym typeface="Glacial Indifference"/>
              </a:rPr>
              <a:t>-In the future, we plan on integrating a battery-powered, portable model to make the system </a:t>
            </a:r>
            <a:r>
              <a:rPr lang="en-US" sz="3300" b="1" spc="-66">
                <a:solidFill>
                  <a:srgbClr val="0C6980"/>
                </a:solidFill>
                <a:latin typeface="Glacial Indifference Bold"/>
                <a:ea typeface="Glacial Indifference Bold"/>
                <a:cs typeface="Glacial Indifference Bold"/>
                <a:sym typeface="Glacial Indifference Bold"/>
              </a:rPr>
              <a:t>usable in outdoor environments or for individuals on the move. </a:t>
            </a:r>
            <a:r>
              <a:rPr lang="en-US" sz="3300" spc="-66">
                <a:solidFill>
                  <a:srgbClr val="0C6980"/>
                </a:solidFill>
                <a:latin typeface="Glacial Indifference"/>
                <a:ea typeface="Glacial Indifference"/>
                <a:cs typeface="Glacial Indifference"/>
                <a:sym typeface="Glacial Indifference"/>
              </a:rPr>
              <a:t>This will enhance accessibility beyond home automation, supporting users in workplaces, hospitals, and public spaces. </a:t>
            </a:r>
          </a:p>
          <a:p>
            <a:pPr algn="l">
              <a:lnSpc>
                <a:spcPts val="4620"/>
              </a:lnSpc>
            </a:pPr>
            <a:endParaRPr lang="en-US" sz="3300" spc="-66">
              <a:solidFill>
                <a:srgbClr val="0C6980"/>
              </a:solidFill>
              <a:latin typeface="Glacial Indifference"/>
              <a:ea typeface="Glacial Indifference"/>
              <a:cs typeface="Glacial Indifference"/>
              <a:sym typeface="Glacial Indifference"/>
            </a:endParaRPr>
          </a:p>
          <a:p>
            <a:pPr algn="l">
              <a:lnSpc>
                <a:spcPts val="4620"/>
              </a:lnSpc>
              <a:spcBef>
                <a:spcPct val="0"/>
              </a:spcBef>
            </a:pPr>
            <a:r>
              <a:rPr lang="en-US" sz="3300" spc="-66">
                <a:solidFill>
                  <a:srgbClr val="0C6980"/>
                </a:solidFill>
                <a:latin typeface="Glacial Indifference"/>
                <a:ea typeface="Glacial Indifference"/>
                <a:cs typeface="Glacial Indifference"/>
                <a:sym typeface="Glacial Indifference"/>
              </a:rPr>
              <a:t>-Implementing a hybrid IoT-based system that </a:t>
            </a:r>
            <a:r>
              <a:rPr lang="en-US" sz="3300" b="1" spc="-66">
                <a:solidFill>
                  <a:srgbClr val="0C6980"/>
                </a:solidFill>
                <a:latin typeface="Glacial Indifference Bold"/>
                <a:ea typeface="Glacial Indifference Bold"/>
                <a:cs typeface="Glacial Indifference Bold"/>
                <a:sym typeface="Glacial Indifference Bold"/>
              </a:rPr>
              <a:t>offers both offline functionality and optional internet connectivity </a:t>
            </a:r>
            <a:r>
              <a:rPr lang="en-US" sz="3300" spc="-66">
                <a:solidFill>
                  <a:srgbClr val="0C6980"/>
                </a:solidFill>
                <a:latin typeface="Glacial Indifference"/>
                <a:ea typeface="Glacial Indifference"/>
                <a:cs typeface="Glacial Indifference"/>
                <a:sym typeface="Glacial Indifference"/>
              </a:rPr>
              <a:t>can further expand its capabilities, allowing users to remotely control appliances through mobile applications while maintaining privacy and security.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4660" y="1914101"/>
            <a:ext cx="16527032" cy="7880582"/>
          </a:xfrm>
          <a:custGeom>
            <a:avLst/>
            <a:gdLst/>
            <a:ahLst/>
            <a:cxnLst/>
            <a:rect l="l" t="t" r="r" b="b"/>
            <a:pathLst>
              <a:path w="16527032" h="7880582">
                <a:moveTo>
                  <a:pt x="0" y="0"/>
                </a:moveTo>
                <a:lnTo>
                  <a:pt x="16527032" y="0"/>
                </a:lnTo>
                <a:lnTo>
                  <a:pt x="16527032" y="7880581"/>
                </a:lnTo>
                <a:lnTo>
                  <a:pt x="0" y="7880581"/>
                </a:lnTo>
                <a:lnTo>
                  <a:pt x="0" y="0"/>
                </a:lnTo>
                <a:close/>
              </a:path>
            </a:pathLst>
          </a:custGeom>
          <a:blipFill>
            <a:blip r:embed="rId2"/>
            <a:stretch>
              <a:fillRect l="-1410" r="-1410"/>
            </a:stretch>
          </a:blipFill>
        </p:spPr>
      </p:sp>
      <p:sp>
        <p:nvSpPr>
          <p:cNvPr id="3" name="TextBox 3"/>
          <p:cNvSpPr txBox="1"/>
          <p:nvPr/>
        </p:nvSpPr>
        <p:spPr>
          <a:xfrm>
            <a:off x="971550" y="381972"/>
            <a:ext cx="7676456" cy="1494029"/>
          </a:xfrm>
          <a:prstGeom prst="rect">
            <a:avLst/>
          </a:prstGeom>
        </p:spPr>
        <p:txBody>
          <a:bodyPr lIns="0" tIns="0" rIns="0" bIns="0" rtlCol="0" anchor="t">
            <a:spAutoFit/>
          </a:bodyPr>
          <a:lstStyle/>
          <a:p>
            <a:pPr algn="l">
              <a:lnSpc>
                <a:spcPts val="12151"/>
              </a:lnSpc>
            </a:pPr>
            <a:r>
              <a:rPr lang="en-US" sz="8679" b="1" spc="-173">
                <a:solidFill>
                  <a:srgbClr val="0C6980"/>
                </a:solidFill>
                <a:latin typeface="Open Sauce Heavy"/>
                <a:ea typeface="Open Sauce Heavy"/>
                <a:cs typeface="Open Sauce Heavy"/>
                <a:sym typeface="Open Sauce Heavy"/>
              </a:rPr>
              <a:t>CONFERENCE</a:t>
            </a:r>
          </a:p>
        </p:txBody>
      </p:sp>
      <p:sp>
        <p:nvSpPr>
          <p:cNvPr id="4" name="TextBox 4"/>
          <p:cNvSpPr txBox="1"/>
          <p:nvPr/>
        </p:nvSpPr>
        <p:spPr>
          <a:xfrm>
            <a:off x="1124426" y="7058237"/>
            <a:ext cx="1053108" cy="530860"/>
          </a:xfrm>
          <a:prstGeom prst="rect">
            <a:avLst/>
          </a:prstGeom>
        </p:spPr>
        <p:txBody>
          <a:bodyPr lIns="0" tIns="0" rIns="0" bIns="0" rtlCol="0" anchor="t">
            <a:spAutoFit/>
          </a:bodyPr>
          <a:lstStyle/>
          <a:p>
            <a:pPr algn="ctr">
              <a:lnSpc>
                <a:spcPts val="4339"/>
              </a:lnSpc>
            </a:pPr>
            <a:r>
              <a:rPr lang="en-US" sz="3099" b="1">
                <a:solidFill>
                  <a:srgbClr val="38276F"/>
                </a:solidFill>
                <a:latin typeface="Glacial Indifference Bold"/>
                <a:ea typeface="Glacial Indifference Bold"/>
                <a:cs typeface="Glacial Indifference Bold"/>
                <a:sym typeface="Glacial Indifference Bold"/>
              </a:rPr>
              <a:t>TITLE:</a:t>
            </a:r>
          </a:p>
        </p:txBody>
      </p:sp>
      <p:sp>
        <p:nvSpPr>
          <p:cNvPr id="5" name="TextBox 5"/>
          <p:cNvSpPr txBox="1"/>
          <p:nvPr/>
        </p:nvSpPr>
        <p:spPr>
          <a:xfrm>
            <a:off x="1124426" y="7712900"/>
            <a:ext cx="2925247" cy="530860"/>
          </a:xfrm>
          <a:prstGeom prst="rect">
            <a:avLst/>
          </a:prstGeom>
        </p:spPr>
        <p:txBody>
          <a:bodyPr lIns="0" tIns="0" rIns="0" bIns="0" rtlCol="0" anchor="t">
            <a:spAutoFit/>
          </a:bodyPr>
          <a:lstStyle/>
          <a:p>
            <a:pPr algn="ctr">
              <a:lnSpc>
                <a:spcPts val="4339"/>
              </a:lnSpc>
            </a:pPr>
            <a:r>
              <a:rPr lang="en-US" sz="3099" b="1">
                <a:solidFill>
                  <a:srgbClr val="38276F"/>
                </a:solidFill>
                <a:latin typeface="Glacial Indifference Bold"/>
                <a:ea typeface="Glacial Indifference Bold"/>
                <a:cs typeface="Glacial Indifference Bold"/>
                <a:sym typeface="Glacial Indifference Bold"/>
              </a:rPr>
              <a:t>SUBMISSION ID:</a:t>
            </a:r>
          </a:p>
        </p:txBody>
      </p:sp>
      <p:sp>
        <p:nvSpPr>
          <p:cNvPr id="6" name="TextBox 6"/>
          <p:cNvSpPr txBox="1"/>
          <p:nvPr/>
        </p:nvSpPr>
        <p:spPr>
          <a:xfrm>
            <a:off x="1124426" y="8338036"/>
            <a:ext cx="1889522" cy="530860"/>
          </a:xfrm>
          <a:prstGeom prst="rect">
            <a:avLst/>
          </a:prstGeom>
        </p:spPr>
        <p:txBody>
          <a:bodyPr lIns="0" tIns="0" rIns="0" bIns="0" rtlCol="0" anchor="t">
            <a:spAutoFit/>
          </a:bodyPr>
          <a:lstStyle/>
          <a:p>
            <a:pPr algn="ctr">
              <a:lnSpc>
                <a:spcPts val="4339"/>
              </a:lnSpc>
            </a:pPr>
            <a:r>
              <a:rPr lang="en-US" sz="3099" b="1">
                <a:solidFill>
                  <a:srgbClr val="38276F"/>
                </a:solidFill>
                <a:latin typeface="Glacial Indifference Bold"/>
                <a:ea typeface="Glacial Indifference Bold"/>
                <a:cs typeface="Glacial Indifference Bold"/>
                <a:sym typeface="Glacial Indifference Bold"/>
              </a:rPr>
              <a:t>AUTHORS:</a:t>
            </a:r>
          </a:p>
        </p:txBody>
      </p:sp>
      <p:sp>
        <p:nvSpPr>
          <p:cNvPr id="7" name="TextBox 7"/>
          <p:cNvSpPr txBox="1"/>
          <p:nvPr/>
        </p:nvSpPr>
        <p:spPr>
          <a:xfrm>
            <a:off x="1057275" y="9021296"/>
            <a:ext cx="3678688" cy="530860"/>
          </a:xfrm>
          <a:prstGeom prst="rect">
            <a:avLst/>
          </a:prstGeom>
        </p:spPr>
        <p:txBody>
          <a:bodyPr lIns="0" tIns="0" rIns="0" bIns="0" rtlCol="0" anchor="t">
            <a:spAutoFit/>
          </a:bodyPr>
          <a:lstStyle/>
          <a:p>
            <a:pPr algn="ctr">
              <a:lnSpc>
                <a:spcPts val="4339"/>
              </a:lnSpc>
            </a:pPr>
            <a:r>
              <a:rPr lang="en-US" sz="3099" b="1">
                <a:solidFill>
                  <a:srgbClr val="38276F"/>
                </a:solidFill>
                <a:latin typeface="Glacial Indifference Bold"/>
                <a:ea typeface="Glacial Indifference Bold"/>
                <a:cs typeface="Glacial Indifference Bold"/>
                <a:sym typeface="Glacial Indifference Bold"/>
              </a:rPr>
              <a:t>CONFERENCE DATE:</a:t>
            </a:r>
          </a:p>
        </p:txBody>
      </p:sp>
      <p:sp>
        <p:nvSpPr>
          <p:cNvPr id="8" name="TextBox 8"/>
          <p:cNvSpPr txBox="1"/>
          <p:nvPr/>
        </p:nvSpPr>
        <p:spPr>
          <a:xfrm>
            <a:off x="2340497" y="7094750"/>
            <a:ext cx="13458834" cy="523875"/>
          </a:xfrm>
          <a:prstGeom prst="rect">
            <a:avLst/>
          </a:prstGeom>
        </p:spPr>
        <p:txBody>
          <a:bodyPr lIns="0" tIns="0" rIns="0" bIns="0" rtlCol="0" anchor="t">
            <a:spAutoFit/>
          </a:bodyPr>
          <a:lstStyle/>
          <a:p>
            <a:pPr algn="ctr">
              <a:lnSpc>
                <a:spcPts val="4200"/>
              </a:lnSpc>
            </a:pPr>
            <a:r>
              <a:rPr lang="en-US" sz="3000">
                <a:solidFill>
                  <a:srgbClr val="38276F"/>
                </a:solidFill>
                <a:latin typeface="Glacial Indifference"/>
                <a:ea typeface="Glacial Indifference"/>
                <a:cs typeface="Glacial Indifference"/>
                <a:sym typeface="Glacial Indifference"/>
              </a:rPr>
              <a:t>Offline Speech and Gesture Controlled Smart System For Accessibility and Safety</a:t>
            </a:r>
          </a:p>
        </p:txBody>
      </p:sp>
      <p:sp>
        <p:nvSpPr>
          <p:cNvPr id="9" name="TextBox 9"/>
          <p:cNvSpPr txBox="1"/>
          <p:nvPr/>
        </p:nvSpPr>
        <p:spPr>
          <a:xfrm>
            <a:off x="4229091" y="7714012"/>
            <a:ext cx="3931438" cy="581025"/>
          </a:xfrm>
          <a:prstGeom prst="rect">
            <a:avLst/>
          </a:prstGeom>
        </p:spPr>
        <p:txBody>
          <a:bodyPr lIns="0" tIns="0" rIns="0" bIns="0" rtlCol="0" anchor="t">
            <a:spAutoFit/>
          </a:bodyPr>
          <a:lstStyle/>
          <a:p>
            <a:pPr algn="ctr">
              <a:lnSpc>
                <a:spcPts val="4200"/>
              </a:lnSpc>
            </a:pPr>
            <a:r>
              <a:rPr lang="en-US" sz="3000">
                <a:solidFill>
                  <a:srgbClr val="38276F"/>
                </a:solidFill>
                <a:latin typeface="Times New Roman"/>
                <a:ea typeface="Times New Roman"/>
                <a:cs typeface="Times New Roman"/>
                <a:sym typeface="Times New Roman"/>
              </a:rPr>
              <a:t>ICAMMAIA_2025_055</a:t>
            </a:r>
          </a:p>
        </p:txBody>
      </p:sp>
      <p:sp>
        <p:nvSpPr>
          <p:cNvPr id="10" name="TextBox 10"/>
          <p:cNvSpPr txBox="1"/>
          <p:nvPr/>
        </p:nvSpPr>
        <p:spPr>
          <a:xfrm>
            <a:off x="1502114" y="8338036"/>
            <a:ext cx="13458834" cy="523875"/>
          </a:xfrm>
          <a:prstGeom prst="rect">
            <a:avLst/>
          </a:prstGeom>
        </p:spPr>
        <p:txBody>
          <a:bodyPr lIns="0" tIns="0" rIns="0" bIns="0" rtlCol="0" anchor="t">
            <a:spAutoFit/>
          </a:bodyPr>
          <a:lstStyle/>
          <a:p>
            <a:pPr algn="ctr">
              <a:lnSpc>
                <a:spcPts val="4200"/>
              </a:lnSpc>
            </a:pPr>
            <a:r>
              <a:rPr lang="en-US" sz="3000">
                <a:solidFill>
                  <a:srgbClr val="38276F"/>
                </a:solidFill>
                <a:latin typeface="Glacial Indifference"/>
                <a:ea typeface="Glacial Indifference"/>
                <a:cs typeface="Glacial Indifference"/>
                <a:sym typeface="Glacial Indifference"/>
              </a:rPr>
              <a:t>Kavitha Subramani, Kalpana Devi M, Kavya Sri N, Arundhathi T</a:t>
            </a:r>
          </a:p>
        </p:txBody>
      </p:sp>
      <p:sp>
        <p:nvSpPr>
          <p:cNvPr id="11" name="TextBox 11"/>
          <p:cNvSpPr txBox="1"/>
          <p:nvPr/>
        </p:nvSpPr>
        <p:spPr>
          <a:xfrm>
            <a:off x="4783588" y="9024789"/>
            <a:ext cx="3584987" cy="523875"/>
          </a:xfrm>
          <a:prstGeom prst="rect">
            <a:avLst/>
          </a:prstGeom>
        </p:spPr>
        <p:txBody>
          <a:bodyPr lIns="0" tIns="0" rIns="0" bIns="0" rtlCol="0" anchor="t">
            <a:spAutoFit/>
          </a:bodyPr>
          <a:lstStyle/>
          <a:p>
            <a:pPr algn="ctr">
              <a:lnSpc>
                <a:spcPts val="4200"/>
              </a:lnSpc>
            </a:pPr>
            <a:r>
              <a:rPr lang="en-US" sz="3000">
                <a:solidFill>
                  <a:srgbClr val="38276F"/>
                </a:solidFill>
                <a:latin typeface="Glacial Indifference"/>
                <a:ea typeface="Glacial Indifference"/>
                <a:cs typeface="Glacial Indifference"/>
                <a:sym typeface="Glacial Indifference"/>
              </a:rPr>
              <a:t>April 5, 2025 (Online)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B1E48-5915-4CA2-206A-89100FC2D7C4}"/>
              </a:ext>
            </a:extLst>
          </p:cNvPr>
          <p:cNvPicPr>
            <a:picLocks noChangeAspect="1"/>
          </p:cNvPicPr>
          <p:nvPr/>
        </p:nvPicPr>
        <p:blipFill>
          <a:blip r:embed="rId2"/>
          <a:srcRect l="1309"/>
          <a:stretch/>
        </p:blipFill>
        <p:spPr>
          <a:xfrm>
            <a:off x="3446785" y="38100"/>
            <a:ext cx="11488415" cy="10173648"/>
          </a:xfrm>
          <a:prstGeom prst="rect">
            <a:avLst/>
          </a:prstGeom>
        </p:spPr>
      </p:pic>
    </p:spTree>
    <p:extLst>
      <p:ext uri="{BB962C8B-B14F-4D97-AF65-F5344CB8AC3E}">
        <p14:creationId xmlns:p14="http://schemas.microsoft.com/office/powerpoint/2010/main" val="1421278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5519842" y="4225173"/>
            <a:ext cx="8471999" cy="1494029"/>
          </a:xfrm>
          <a:prstGeom prst="rect">
            <a:avLst/>
          </a:prstGeom>
        </p:spPr>
        <p:txBody>
          <a:bodyPr lIns="0" tIns="0" rIns="0" bIns="0" rtlCol="0" anchor="t">
            <a:spAutoFit/>
          </a:bodyPr>
          <a:lstStyle/>
          <a:p>
            <a:pPr algn="ctr">
              <a:lnSpc>
                <a:spcPts val="12151"/>
              </a:lnSpc>
            </a:pPr>
            <a:r>
              <a:rPr lang="en-US" sz="8679" b="1" spc="-173">
                <a:solidFill>
                  <a:srgbClr val="0C6980"/>
                </a:solidFill>
                <a:latin typeface="Open Sauce Heavy"/>
                <a:ea typeface="Open Sauce Heavy"/>
                <a:cs typeface="Open Sauce Heavy"/>
                <a:sym typeface="Open Sauce Heavy"/>
              </a:rPr>
              <a:t>REFERENCES</a:t>
            </a:r>
          </a:p>
        </p:txBody>
      </p:sp>
      <p:sp>
        <p:nvSpPr>
          <p:cNvPr id="3" name="Freeform 3"/>
          <p:cNvSpPr/>
          <p:nvPr/>
        </p:nvSpPr>
        <p:spPr>
          <a:xfrm rot="-2423411" flipH="1">
            <a:off x="-1416943" y="-64883"/>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850084" y="2988149"/>
            <a:ext cx="7037171" cy="7803315"/>
          </a:xfrm>
          <a:custGeom>
            <a:avLst/>
            <a:gdLst/>
            <a:ahLst/>
            <a:cxnLst/>
            <a:rect l="l" t="t" r="r" b="b"/>
            <a:pathLst>
              <a:path w="7037171" h="7803315">
                <a:moveTo>
                  <a:pt x="0" y="0"/>
                </a:moveTo>
                <a:lnTo>
                  <a:pt x="7037172" y="0"/>
                </a:lnTo>
                <a:lnTo>
                  <a:pt x="7037172" y="7803315"/>
                </a:lnTo>
                <a:lnTo>
                  <a:pt x="0" y="7803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947196">
            <a:off x="14189117" y="8110866"/>
            <a:ext cx="8197766" cy="4352269"/>
          </a:xfrm>
          <a:custGeom>
            <a:avLst/>
            <a:gdLst/>
            <a:ahLst/>
            <a:cxnLst/>
            <a:rect l="l" t="t" r="r" b="b"/>
            <a:pathLst>
              <a:path w="8197766" h="4352269">
                <a:moveTo>
                  <a:pt x="0" y="0"/>
                </a:moveTo>
                <a:lnTo>
                  <a:pt x="8197766" y="0"/>
                </a:lnTo>
                <a:lnTo>
                  <a:pt x="8197766" y="4352268"/>
                </a:lnTo>
                <a:lnTo>
                  <a:pt x="0" y="43522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7" name="Freeform 7"/>
          <p:cNvSpPr/>
          <p:nvPr/>
        </p:nvSpPr>
        <p:spPr>
          <a:xfrm rot="2991315">
            <a:off x="-509632" y="1564175"/>
            <a:ext cx="2188739" cy="2427029"/>
          </a:xfrm>
          <a:custGeom>
            <a:avLst/>
            <a:gdLst/>
            <a:ahLst/>
            <a:cxnLst/>
            <a:rect l="l" t="t" r="r" b="b"/>
            <a:pathLst>
              <a:path w="2188739" h="2427029">
                <a:moveTo>
                  <a:pt x="0" y="0"/>
                </a:moveTo>
                <a:lnTo>
                  <a:pt x="2188738" y="0"/>
                </a:lnTo>
                <a:lnTo>
                  <a:pt x="2188738" y="2427028"/>
                </a:lnTo>
                <a:lnTo>
                  <a:pt x="0" y="2427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28700" y="7354877"/>
            <a:ext cx="4095911" cy="4095911"/>
          </a:xfrm>
          <a:custGeom>
            <a:avLst/>
            <a:gdLst/>
            <a:ahLst/>
            <a:cxnLst/>
            <a:rect l="l" t="t" r="r" b="b"/>
            <a:pathLst>
              <a:path w="4095911" h="4095911">
                <a:moveTo>
                  <a:pt x="0" y="0"/>
                </a:moveTo>
                <a:lnTo>
                  <a:pt x="4095911" y="0"/>
                </a:lnTo>
                <a:lnTo>
                  <a:pt x="4095911" y="4095911"/>
                </a:lnTo>
                <a:lnTo>
                  <a:pt x="0" y="4095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4161170" y="8453513"/>
            <a:ext cx="2717344" cy="2737251"/>
          </a:xfrm>
          <a:custGeom>
            <a:avLst/>
            <a:gdLst/>
            <a:ahLst/>
            <a:cxnLst/>
            <a:rect l="l" t="t" r="r" b="b"/>
            <a:pathLst>
              <a:path w="2717344" h="2737251">
                <a:moveTo>
                  <a:pt x="0" y="0"/>
                </a:moveTo>
                <a:lnTo>
                  <a:pt x="2717344" y="0"/>
                </a:lnTo>
                <a:lnTo>
                  <a:pt x="2717344" y="2737252"/>
                </a:lnTo>
                <a:lnTo>
                  <a:pt x="0" y="2737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TextBox 2"/>
          <p:cNvSpPr txBox="1"/>
          <p:nvPr/>
        </p:nvSpPr>
        <p:spPr>
          <a:xfrm>
            <a:off x="1028700" y="990600"/>
            <a:ext cx="16230600" cy="8299450"/>
          </a:xfrm>
          <a:prstGeom prst="rect">
            <a:avLst/>
          </a:prstGeom>
        </p:spPr>
        <p:txBody>
          <a:bodyPr lIns="0" tIns="0" rIns="0" bIns="0" rtlCol="0" anchor="t">
            <a:spAutoFit/>
          </a:bodyPr>
          <a:lstStyle/>
          <a:p>
            <a:pPr algn="l">
              <a:lnSpc>
                <a:spcPts val="3499"/>
              </a:lnSpc>
            </a:pPr>
            <a:r>
              <a:rPr lang="en-US" sz="2499" b="1" i="1">
                <a:solidFill>
                  <a:srgbClr val="000000"/>
                </a:solidFill>
                <a:latin typeface="Montserrat Bold Italics"/>
                <a:ea typeface="Montserrat Bold Italics"/>
                <a:cs typeface="Montserrat Bold Italics"/>
                <a:sym typeface="Montserrat Bold Italics"/>
              </a:rPr>
              <a:t>[1]   M. Periša, P. Teskera, I. Cvitić, and I. Grgurević, "Empowering people with disabilities in smart homes using predictive informing," MDPI Open Access Journal, Jan 2025.</a:t>
            </a:r>
          </a:p>
          <a:p>
            <a:pPr algn="l">
              <a:lnSpc>
                <a:spcPts val="3499"/>
              </a:lnSpc>
            </a:pPr>
            <a:endParaRPr lang="en-US" sz="2499" b="1" i="1">
              <a:solidFill>
                <a:srgbClr val="000000"/>
              </a:solidFill>
              <a:latin typeface="Montserrat Bold Italics"/>
              <a:ea typeface="Montserrat Bold Italics"/>
              <a:cs typeface="Montserrat Bold Italics"/>
              <a:sym typeface="Montserrat Bold Italics"/>
            </a:endParaRPr>
          </a:p>
          <a:p>
            <a:pPr algn="l">
              <a:lnSpc>
                <a:spcPts val="3499"/>
              </a:lnSpc>
            </a:pPr>
            <a:r>
              <a:rPr lang="en-US" sz="2499" b="1" i="1">
                <a:solidFill>
                  <a:srgbClr val="000000"/>
                </a:solidFill>
                <a:latin typeface="Montserrat Bold Italics"/>
                <a:ea typeface="Montserrat Bold Italics"/>
                <a:cs typeface="Montserrat Bold Italics"/>
                <a:sym typeface="Montserrat Bold Italics"/>
              </a:rPr>
              <a:t>[2]   Y. B. Anwaraly, G. C. Chowdary, R. M. Umesh, S. Afroz, and S. S. Madhur, "Smart home voice and gesture control integration using Bluetooth and gesture sensor," 2024 5th International Conference on Image Processing and Capsule Networks (ICIPCN), Pune, India, Jul. 2024.</a:t>
            </a:r>
          </a:p>
          <a:p>
            <a:pPr algn="l">
              <a:lnSpc>
                <a:spcPts val="3499"/>
              </a:lnSpc>
            </a:pPr>
            <a:endParaRPr lang="en-US" sz="2499" b="1" i="1">
              <a:solidFill>
                <a:srgbClr val="000000"/>
              </a:solidFill>
              <a:latin typeface="Montserrat Bold Italics"/>
              <a:ea typeface="Montserrat Bold Italics"/>
              <a:cs typeface="Montserrat Bold Italics"/>
              <a:sym typeface="Montserrat Bold Italics"/>
            </a:endParaRPr>
          </a:p>
          <a:p>
            <a:pPr algn="l">
              <a:lnSpc>
                <a:spcPts val="3499"/>
              </a:lnSpc>
            </a:pPr>
            <a:r>
              <a:rPr lang="en-US" sz="2499" b="1" i="1">
                <a:solidFill>
                  <a:srgbClr val="000000"/>
                </a:solidFill>
                <a:latin typeface="Montserrat Bold Italics"/>
                <a:ea typeface="Montserrat Bold Italics"/>
                <a:cs typeface="Montserrat Bold Italics"/>
                <a:sym typeface="Montserrat Bold Italics"/>
              </a:rPr>
              <a:t>[3]   N. Chumuang, T. Ganokratanaa, P. Pramkeaw, M. Ketcham, S. Chomchaiya, and W. Yimyam, "Voice-activated assistance for the elderly: Integrating speech recognition and IoT," </a:t>
            </a:r>
            <a:r>
              <a:rPr lang="en-US" sz="2499" b="1" i="1" u="sng">
                <a:solidFill>
                  <a:srgbClr val="000000"/>
                </a:solidFill>
                <a:latin typeface="Montserrat Bold Italics"/>
                <a:ea typeface="Montserrat Bold Italics"/>
                <a:cs typeface="Montserrat Bold Italics"/>
                <a:sym typeface="Montserrat Bold Italics"/>
                <a:hlinkClick r:id="rId2" tooltip="https://ieeexplore.ieee.org/xpl/conhome/10444098/proceeding"/>
              </a:rPr>
              <a:t>2024 IEEE International Conference on Consumer Electronics (ICCE)</a:t>
            </a:r>
            <a:r>
              <a:rPr lang="en-US" sz="2499" b="1" i="1">
                <a:solidFill>
                  <a:srgbClr val="000000"/>
                </a:solidFill>
                <a:latin typeface="Montserrat Bold Italics"/>
                <a:ea typeface="Montserrat Bold Italics"/>
                <a:cs typeface="Montserrat Bold Italics"/>
                <a:sym typeface="Montserrat Bold Italics"/>
              </a:rPr>
              <a:t>, Las Vegas, NV, USA, Jan. 2024.</a:t>
            </a:r>
          </a:p>
          <a:p>
            <a:pPr algn="l">
              <a:lnSpc>
                <a:spcPts val="3499"/>
              </a:lnSpc>
            </a:pPr>
            <a:endParaRPr lang="en-US" sz="2499" b="1" i="1">
              <a:solidFill>
                <a:srgbClr val="000000"/>
              </a:solidFill>
              <a:latin typeface="Montserrat Bold Italics"/>
              <a:ea typeface="Montserrat Bold Italics"/>
              <a:cs typeface="Montserrat Bold Italics"/>
              <a:sym typeface="Montserrat Bold Italics"/>
            </a:endParaRPr>
          </a:p>
          <a:p>
            <a:pPr algn="l">
              <a:lnSpc>
                <a:spcPts val="3499"/>
              </a:lnSpc>
            </a:pPr>
            <a:r>
              <a:rPr lang="en-US" sz="2499" b="1" i="1">
                <a:solidFill>
                  <a:srgbClr val="000000"/>
                </a:solidFill>
                <a:latin typeface="Montserrat Bold Italics"/>
                <a:ea typeface="Montserrat Bold Italics"/>
                <a:cs typeface="Montserrat Bold Italics"/>
                <a:sym typeface="Montserrat Bold Italics"/>
              </a:rPr>
              <a:t>[4]   R. Manjesh, M. B. Chethana, C. Priya, and C. Sahana, "Hand and face gesture recognition for specially abled people communication," International Journal of Creative Research Thoughts (IJCRT), May 2024.</a:t>
            </a:r>
          </a:p>
          <a:p>
            <a:pPr algn="l">
              <a:lnSpc>
                <a:spcPts val="3499"/>
              </a:lnSpc>
            </a:pPr>
            <a:endParaRPr lang="en-US" sz="2499" b="1" i="1">
              <a:solidFill>
                <a:srgbClr val="000000"/>
              </a:solidFill>
              <a:latin typeface="Montserrat Bold Italics"/>
              <a:ea typeface="Montserrat Bold Italics"/>
              <a:cs typeface="Montserrat Bold Italics"/>
              <a:sym typeface="Montserrat Bold Italics"/>
            </a:endParaRPr>
          </a:p>
          <a:p>
            <a:pPr algn="l">
              <a:lnSpc>
                <a:spcPts val="3499"/>
              </a:lnSpc>
            </a:pPr>
            <a:r>
              <a:rPr lang="en-US" sz="2499" b="1" i="1">
                <a:solidFill>
                  <a:srgbClr val="000000"/>
                </a:solidFill>
                <a:latin typeface="Montserrat Bold Italics"/>
                <a:ea typeface="Montserrat Bold Italics"/>
                <a:cs typeface="Montserrat Bold Italics"/>
                <a:sym typeface="Montserrat Bold Italics"/>
              </a:rPr>
              <a:t>[5]   S. A. Lohar, P. R. Bagane, S. S. Hervade, S. S. Farakate, and S. S. Phadtare, "Smart alert system for visually impaired person," International Research Journal of Modernization in Engineering Technology and Science, Oct. 2024.</a:t>
            </a:r>
          </a:p>
          <a:p>
            <a:pPr algn="l">
              <a:lnSpc>
                <a:spcPts val="3499"/>
              </a:lnSpc>
            </a:pPr>
            <a:endParaRPr lang="en-US" sz="2499" b="1" i="1">
              <a:solidFill>
                <a:srgbClr val="000000"/>
              </a:solidFill>
              <a:latin typeface="Montserrat Bold Italics"/>
              <a:ea typeface="Montserrat Bold Italics"/>
              <a:cs typeface="Montserrat Bold Italics"/>
              <a:sym typeface="Montserrat Bold Italics"/>
            </a:endParaRPr>
          </a:p>
        </p:txBody>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6" name="Freeform 6"/>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0065892" y="0"/>
            <a:ext cx="8222108" cy="10287000"/>
          </a:xfrm>
          <a:custGeom>
            <a:avLst/>
            <a:gdLst/>
            <a:ahLst/>
            <a:cxnLst/>
            <a:rect l="l" t="t" r="r" b="b"/>
            <a:pathLst>
              <a:path w="8222108" h="10287000">
                <a:moveTo>
                  <a:pt x="0" y="0"/>
                </a:moveTo>
                <a:lnTo>
                  <a:pt x="8222108" y="0"/>
                </a:lnTo>
                <a:lnTo>
                  <a:pt x="8222108" y="10287000"/>
                </a:lnTo>
                <a:lnTo>
                  <a:pt x="0" y="10287000"/>
                </a:lnTo>
                <a:lnTo>
                  <a:pt x="0" y="0"/>
                </a:lnTo>
                <a:close/>
              </a:path>
            </a:pathLst>
          </a:custGeom>
          <a:blipFill>
            <a:blip r:embed="rId2"/>
            <a:stretch>
              <a:fillRect l="-47065" r="-40723"/>
            </a:stretch>
          </a:blipFill>
        </p:spPr>
      </p:sp>
      <p:sp>
        <p:nvSpPr>
          <p:cNvPr id="3" name="TextBox 3"/>
          <p:cNvSpPr txBox="1"/>
          <p:nvPr/>
        </p:nvSpPr>
        <p:spPr>
          <a:xfrm>
            <a:off x="801978" y="527402"/>
            <a:ext cx="8641984" cy="1491338"/>
          </a:xfrm>
          <a:prstGeom prst="rect">
            <a:avLst/>
          </a:prstGeom>
        </p:spPr>
        <p:txBody>
          <a:bodyPr lIns="0" tIns="0" rIns="0" bIns="0" rtlCol="0" anchor="t">
            <a:spAutoFit/>
          </a:bodyPr>
          <a:lstStyle/>
          <a:p>
            <a:pPr algn="l">
              <a:lnSpc>
                <a:spcPts val="12151"/>
              </a:lnSpc>
            </a:pPr>
            <a:r>
              <a:rPr lang="en-US" sz="8679" b="1" spc="-173">
                <a:solidFill>
                  <a:srgbClr val="0C6980"/>
                </a:solidFill>
                <a:latin typeface="Open Sauce Heavy"/>
                <a:ea typeface="Open Sauce Heavy"/>
                <a:cs typeface="Open Sauce Heavy"/>
                <a:sym typeface="Open Sauce Heavy"/>
              </a:rPr>
              <a:t>INTRODUCTION</a:t>
            </a:r>
          </a:p>
        </p:txBody>
      </p:sp>
      <p:sp>
        <p:nvSpPr>
          <p:cNvPr id="4" name="TextBox 4"/>
          <p:cNvSpPr txBox="1"/>
          <p:nvPr/>
        </p:nvSpPr>
        <p:spPr>
          <a:xfrm>
            <a:off x="801978" y="2152650"/>
            <a:ext cx="8641984" cy="5943600"/>
          </a:xfrm>
          <a:prstGeom prst="rect">
            <a:avLst/>
          </a:prstGeom>
        </p:spPr>
        <p:txBody>
          <a:bodyPr lIns="0" tIns="0" rIns="0" bIns="0" rtlCol="0" anchor="t">
            <a:spAutoFit/>
          </a:bodyPr>
          <a:lstStyle/>
          <a:p>
            <a:pPr algn="l">
              <a:lnSpc>
                <a:spcPts val="3900"/>
              </a:lnSpc>
              <a:spcBef>
                <a:spcPct val="0"/>
              </a:spcBef>
            </a:pPr>
            <a:r>
              <a:rPr lang="en-US" sz="3000">
                <a:solidFill>
                  <a:srgbClr val="0C6980"/>
                </a:solidFill>
                <a:latin typeface="Glacial Indifference"/>
                <a:ea typeface="Glacial Indifference"/>
                <a:cs typeface="Glacial Indifference"/>
                <a:sym typeface="Glacial Indifference"/>
              </a:rPr>
              <a:t>-Just as smartphones revolutionized communication, today, smart systems are transforming the way we interact with our surroundings.</a:t>
            </a:r>
          </a:p>
          <a:p>
            <a:pPr algn="l">
              <a:lnSpc>
                <a:spcPts val="3900"/>
              </a:lnSpc>
              <a:spcBef>
                <a:spcPct val="0"/>
              </a:spcBef>
            </a:pPr>
            <a:endParaRPr lang="en-US" sz="3000">
              <a:solidFill>
                <a:srgbClr val="0C6980"/>
              </a:solidFill>
              <a:latin typeface="Glacial Indifference"/>
              <a:ea typeface="Glacial Indifference"/>
              <a:cs typeface="Glacial Indifference"/>
              <a:sym typeface="Glacial Indifference"/>
            </a:endParaRPr>
          </a:p>
          <a:p>
            <a:pPr algn="l">
              <a:lnSpc>
                <a:spcPts val="3900"/>
              </a:lnSpc>
              <a:spcBef>
                <a:spcPct val="0"/>
              </a:spcBef>
            </a:pPr>
            <a:r>
              <a:rPr lang="en-US" sz="3000">
                <a:solidFill>
                  <a:srgbClr val="0C6980"/>
                </a:solidFill>
                <a:latin typeface="Glacial Indifference"/>
                <a:ea typeface="Glacial Indifference"/>
                <a:cs typeface="Glacial Indifference"/>
                <a:sym typeface="Glacial Indifference"/>
              </a:rPr>
              <a:t>-With the rapid growth of the Internet of Things (IoT), our world is becoming more connected, automated, and accessible. </a:t>
            </a:r>
          </a:p>
          <a:p>
            <a:pPr algn="l">
              <a:lnSpc>
                <a:spcPts val="3900"/>
              </a:lnSpc>
              <a:spcBef>
                <a:spcPct val="0"/>
              </a:spcBef>
            </a:pPr>
            <a:endParaRPr lang="en-US" sz="3000">
              <a:solidFill>
                <a:srgbClr val="0C6980"/>
              </a:solidFill>
              <a:latin typeface="Glacial Indifference"/>
              <a:ea typeface="Glacial Indifference"/>
              <a:cs typeface="Glacial Indifference"/>
              <a:sym typeface="Glacial Indifference"/>
            </a:endParaRPr>
          </a:p>
          <a:p>
            <a:pPr algn="l">
              <a:lnSpc>
                <a:spcPts val="3900"/>
              </a:lnSpc>
            </a:pPr>
            <a:r>
              <a:rPr lang="en-US" sz="3000">
                <a:solidFill>
                  <a:srgbClr val="0C6980"/>
                </a:solidFill>
                <a:latin typeface="Glacial Indifference"/>
                <a:ea typeface="Glacial Indifference"/>
                <a:cs typeface="Glacial Indifference"/>
                <a:sym typeface="Glacial Indifference"/>
              </a:rPr>
              <a:t>-From smart homes to assistive technologies, IoT is playing a crucial role in enhancing convenience, safety, and quality of life—especially for those who need it the most.</a:t>
            </a:r>
          </a:p>
        </p:txBody>
      </p:sp>
      <p:grpSp>
        <p:nvGrpSpPr>
          <p:cNvPr id="5" name="Group 5"/>
          <p:cNvGrpSpPr/>
          <p:nvPr/>
        </p:nvGrpSpPr>
        <p:grpSpPr>
          <a:xfrm>
            <a:off x="11015425" y="8499475"/>
            <a:ext cx="6422153" cy="935624"/>
            <a:chOff x="0" y="0"/>
            <a:chExt cx="1691431" cy="246419"/>
          </a:xfrm>
        </p:grpSpPr>
        <p:sp>
          <p:nvSpPr>
            <p:cNvPr id="6" name="Freeform 6"/>
            <p:cNvSpPr/>
            <p:nvPr/>
          </p:nvSpPr>
          <p:spPr>
            <a:xfrm>
              <a:off x="0" y="0"/>
              <a:ext cx="1691431" cy="246419"/>
            </a:xfrm>
            <a:custGeom>
              <a:avLst/>
              <a:gdLst/>
              <a:ahLst/>
              <a:cxnLst/>
              <a:rect l="l" t="t" r="r" b="b"/>
              <a:pathLst>
                <a:path w="1691431" h="246419">
                  <a:moveTo>
                    <a:pt x="0" y="0"/>
                  </a:moveTo>
                  <a:lnTo>
                    <a:pt x="1691431" y="0"/>
                  </a:lnTo>
                  <a:lnTo>
                    <a:pt x="1691431" y="246419"/>
                  </a:lnTo>
                  <a:lnTo>
                    <a:pt x="0" y="246419"/>
                  </a:lnTo>
                  <a:close/>
                </a:path>
              </a:pathLst>
            </a:custGeom>
            <a:solidFill>
              <a:srgbClr val="0C6980"/>
            </a:solidFill>
          </p:spPr>
        </p:sp>
        <p:sp>
          <p:nvSpPr>
            <p:cNvPr id="7" name="TextBox 7"/>
            <p:cNvSpPr txBox="1"/>
            <p:nvPr/>
          </p:nvSpPr>
          <p:spPr>
            <a:xfrm>
              <a:off x="0" y="-19050"/>
              <a:ext cx="1691431" cy="265469"/>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0916314" y="8525327"/>
            <a:ext cx="6559364" cy="826770"/>
          </a:xfrm>
          <a:prstGeom prst="rect">
            <a:avLst/>
          </a:prstGeom>
        </p:spPr>
        <p:txBody>
          <a:bodyPr lIns="0" tIns="0" rIns="0" bIns="0" rtlCol="0" anchor="t">
            <a:spAutoFit/>
          </a:bodyPr>
          <a:lstStyle/>
          <a:p>
            <a:pPr algn="ctr">
              <a:lnSpc>
                <a:spcPts val="3119"/>
              </a:lnSpc>
              <a:spcBef>
                <a:spcPct val="0"/>
              </a:spcBef>
            </a:pPr>
            <a:r>
              <a:rPr lang="en-US" sz="2399">
                <a:solidFill>
                  <a:srgbClr val="FFFFFF"/>
                </a:solidFill>
                <a:latin typeface="Aesthetic color"/>
                <a:ea typeface="Aesthetic color"/>
                <a:cs typeface="Aesthetic color"/>
                <a:sym typeface="Aesthetic color"/>
              </a:rPr>
              <a:t>Transforming the way that we live, work, and interact with each other.</a:t>
            </a:r>
          </a:p>
        </p:txBody>
      </p:sp>
      <p:sp>
        <p:nvSpPr>
          <p:cNvPr id="9" name="TextBox 9"/>
          <p:cNvSpPr txBox="1"/>
          <p:nvPr/>
        </p:nvSpPr>
        <p:spPr>
          <a:xfrm>
            <a:off x="801978" y="8461375"/>
            <a:ext cx="8641984" cy="1485900"/>
          </a:xfrm>
          <a:prstGeom prst="rect">
            <a:avLst/>
          </a:prstGeom>
        </p:spPr>
        <p:txBody>
          <a:bodyPr lIns="0" tIns="0" rIns="0" bIns="0" rtlCol="0" anchor="t">
            <a:spAutoFit/>
          </a:bodyPr>
          <a:lstStyle/>
          <a:p>
            <a:pPr algn="l">
              <a:lnSpc>
                <a:spcPts val="3900"/>
              </a:lnSpc>
              <a:spcBef>
                <a:spcPct val="0"/>
              </a:spcBef>
            </a:pPr>
            <a:r>
              <a:rPr lang="en-US" sz="3000" b="1">
                <a:solidFill>
                  <a:srgbClr val="0C6980"/>
                </a:solidFill>
                <a:latin typeface="Glacial Indifference Bold"/>
                <a:ea typeface="Glacial Indifference Bold"/>
                <a:cs typeface="Glacial Indifference Bold"/>
                <a:sym typeface="Glacial Indifference Bold"/>
              </a:rPr>
              <a:t>Our project is an attempt to implement IOT to make the already difficult life of the disabled-people a little easier.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TextBox 2"/>
          <p:cNvSpPr txBox="1"/>
          <p:nvPr/>
        </p:nvSpPr>
        <p:spPr>
          <a:xfrm>
            <a:off x="1028700" y="779120"/>
            <a:ext cx="16230600" cy="8588375"/>
          </a:xfrm>
          <a:prstGeom prst="rect">
            <a:avLst/>
          </a:prstGeom>
        </p:spPr>
        <p:txBody>
          <a:bodyPr lIns="0" tIns="0" rIns="0" bIns="0" rtlCol="0" anchor="t">
            <a:spAutoFit/>
          </a:bodyPr>
          <a:lstStyle/>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[6] T. Bergur. Smart home statistics. Accessed on: Oct. 2023.</a:t>
            </a: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[Online]. Available: https://www.statista.com/topics/2430/smart-homes/</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[7] J. Koetsier, ‘‘Amazon echo, google home installed base hits 50 million;</a:t>
            </a: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apple has 6% market share, report says,’’ Forbes https://www. forbes.com/sites /johnkoetsier /2018/08 /02/amazon-echo-google-home-installed-base-hits-50-million- apple-has- 6-market-share-report-says, 2018.</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[8] Google. Google home product page. Accessed on: Sep. 2023. [Online].</a:t>
            </a: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Available: https://store.google.com/product/google_home</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[9] Amazon. Alexa store. Accessed on: Jul. 2023. [Online]. Available: https://www.amazon.com /alexa-skills</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[10] E. Schwartz. Alexa-enabled device sales pass 500m as amazon unveils new and upgraded echo devices. Accessed on: May 17, 2023. [Online]. Available: https://voicebot.ai/2023/05/17/</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[11] A.VidhyashriI, C. Swathi, 2020, Home Automation System Using Li-Fi Technology, International Journal of Recent Technology And Engineering (IJRTE), March 2020.</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p:txBody>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TextBox 2"/>
          <p:cNvSpPr txBox="1"/>
          <p:nvPr/>
        </p:nvSpPr>
        <p:spPr>
          <a:xfrm>
            <a:off x="1028700" y="848561"/>
            <a:ext cx="16230600" cy="8299450"/>
          </a:xfrm>
          <a:prstGeom prst="rect">
            <a:avLst/>
          </a:prstGeom>
        </p:spPr>
        <p:txBody>
          <a:bodyPr lIns="0" tIns="0" rIns="0" bIns="0" rtlCol="0" anchor="t">
            <a:spAutoFit/>
          </a:bodyPr>
          <a:lstStyle/>
          <a:p>
            <a:pPr algn="l">
              <a:lnSpc>
                <a:spcPts val="3499"/>
              </a:lnSpc>
            </a:pPr>
            <a:endParaRPr/>
          </a:p>
          <a:p>
            <a:pPr algn="l">
              <a:lnSpc>
                <a:spcPts val="3499"/>
              </a:lnSpc>
            </a:pPr>
            <a:r>
              <a:rPr lang="en-US" sz="2499" b="1" i="1">
                <a:solidFill>
                  <a:srgbClr val="000000"/>
                </a:solidFill>
                <a:latin typeface="Montserrat Bold Italics"/>
                <a:ea typeface="Montserrat Bold Italics"/>
                <a:cs typeface="Montserrat Bold Italics"/>
                <a:sym typeface="Montserrat Bold Italics"/>
              </a:rPr>
              <a:t>[12] Aswatha. R, Dharani. C, Keerthana. N, 2018, home automation using light fidelity technique, International Research Journal of Engineering and Technology (IRJET) March 2018.</a:t>
            </a:r>
          </a:p>
          <a:p>
            <a:pPr algn="l">
              <a:lnSpc>
                <a:spcPts val="3499"/>
              </a:lnSpc>
            </a:pPr>
            <a:endParaRPr lang="en-US" sz="2499" b="1" i="1">
              <a:solidFill>
                <a:srgbClr val="000000"/>
              </a:solidFill>
              <a:latin typeface="Montserrat Bold Italics"/>
              <a:ea typeface="Montserrat Bold Italics"/>
              <a:cs typeface="Montserrat Bold Italics"/>
              <a:sym typeface="Montserrat Bold Italics"/>
            </a:endParaRPr>
          </a:p>
          <a:p>
            <a:pPr algn="l">
              <a:lnSpc>
                <a:spcPts val="3499"/>
              </a:lnSpc>
            </a:pPr>
            <a:r>
              <a:rPr lang="en-US" sz="2499" b="1" i="1">
                <a:solidFill>
                  <a:srgbClr val="000000"/>
                </a:solidFill>
                <a:latin typeface="Montserrat Bold Italics"/>
                <a:ea typeface="Montserrat Bold Italics"/>
                <a:cs typeface="Montserrat Bold Italics"/>
                <a:sym typeface="Montserrat Bold Italics"/>
              </a:rPr>
              <a:t>[13]Isbat Ahmed, Mohammad Shakhawat Hossain, and    Tanvir Ahmed Khan, 2018, Smart Home Based on Li-Fi Technology, International Workshop in Information and Communication Technologies (IWITC), May 2018.</a:t>
            </a:r>
          </a:p>
          <a:p>
            <a:pPr algn="l">
              <a:lnSpc>
                <a:spcPts val="3499"/>
              </a:lnSpc>
            </a:pPr>
            <a:endParaRPr lang="en-US" sz="2499" b="1" i="1">
              <a:solidFill>
                <a:srgbClr val="000000"/>
              </a:solidFill>
              <a:latin typeface="Montserrat Bold Italics"/>
              <a:ea typeface="Montserrat Bold Italics"/>
              <a:cs typeface="Montserrat Bold Italics"/>
              <a:sym typeface="Montserrat Bold Italics"/>
            </a:endParaRPr>
          </a:p>
          <a:p>
            <a:pPr algn="l">
              <a:lnSpc>
                <a:spcPts val="3499"/>
              </a:lnSpc>
            </a:pPr>
            <a:r>
              <a:rPr lang="en-US" sz="2499" b="1" i="1">
                <a:solidFill>
                  <a:srgbClr val="000000"/>
                </a:solidFill>
                <a:latin typeface="Montserrat Bold Italics"/>
                <a:ea typeface="Montserrat Bold Italics"/>
                <a:cs typeface="Montserrat Bold Italics"/>
                <a:sym typeface="Montserrat Bold Italics"/>
              </a:rPr>
              <a:t>[14]R. Puviarasi, Mritha Ramalingam, Elanchezhian Chinnavan, 2014, Self-assistive technology for disabled people voice controlled wheelchair and home automation system, International journal of robotics and automation, March 2014.</a:t>
            </a:r>
          </a:p>
          <a:p>
            <a:pPr algn="l">
              <a:lnSpc>
                <a:spcPts val="3499"/>
              </a:lnSpc>
            </a:pPr>
            <a:endParaRPr lang="en-US" sz="2499" b="1" i="1">
              <a:solidFill>
                <a:srgbClr val="000000"/>
              </a:solidFill>
              <a:latin typeface="Montserrat Bold Italics"/>
              <a:ea typeface="Montserrat Bold Italics"/>
              <a:cs typeface="Montserrat Bold Italics"/>
              <a:sym typeface="Montserrat Bold Italics"/>
            </a:endParaRPr>
          </a:p>
          <a:p>
            <a:pPr algn="l">
              <a:lnSpc>
                <a:spcPts val="3499"/>
              </a:lnSpc>
            </a:pPr>
            <a:r>
              <a:rPr lang="en-US" sz="2499" b="1" i="1">
                <a:solidFill>
                  <a:srgbClr val="000000"/>
                </a:solidFill>
                <a:latin typeface="Montserrat Bold Italics"/>
                <a:ea typeface="Montserrat Bold Italics"/>
                <a:cs typeface="Montserrat Bold Italics"/>
                <a:sym typeface="Montserrat Bold Italics"/>
              </a:rPr>
              <a:t>[15]Aqeel-ur-Rehman, Royda Arif, Hira Khursheed, 2014, Voice-controlled home automation system for the elderly or disabled people, Journal of applied environmental and biological sciences, Sept 2014.</a:t>
            </a:r>
          </a:p>
          <a:p>
            <a:pPr algn="l">
              <a:lnSpc>
                <a:spcPts val="3499"/>
              </a:lnSpc>
            </a:pPr>
            <a:endParaRPr lang="en-US" sz="2499" b="1" i="1">
              <a:solidFill>
                <a:srgbClr val="000000"/>
              </a:solidFill>
              <a:latin typeface="Montserrat Bold Italics"/>
              <a:ea typeface="Montserrat Bold Italics"/>
              <a:cs typeface="Montserrat Bold Italics"/>
              <a:sym typeface="Montserrat Bold Italics"/>
            </a:endParaRPr>
          </a:p>
          <a:p>
            <a:pPr algn="l">
              <a:lnSpc>
                <a:spcPts val="3499"/>
              </a:lnSpc>
            </a:pPr>
            <a:r>
              <a:rPr lang="en-US" sz="2499" b="1" i="1">
                <a:solidFill>
                  <a:srgbClr val="000000"/>
                </a:solidFill>
                <a:latin typeface="Montserrat Bold Italics"/>
                <a:ea typeface="Montserrat Bold Italics"/>
                <a:cs typeface="Montserrat Bold Italics"/>
                <a:sym typeface="Montserrat Bold Italics"/>
              </a:rPr>
              <a:t>[16] Perumala achyuth, J Ganesh, Bariki Jagannatha, Ediga Lakkamsani ,Dharma teja goud, Dr B Mahesh. “Hand Gesture Recognition and Voice Conversion for Deaf and Dumb”. Journal of Engineering Sciences-2023.</a:t>
            </a:r>
          </a:p>
        </p:txBody>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TextBox 2"/>
          <p:cNvSpPr txBox="1"/>
          <p:nvPr/>
        </p:nvSpPr>
        <p:spPr>
          <a:xfrm>
            <a:off x="1028700" y="380655"/>
            <a:ext cx="16230600" cy="9817100"/>
          </a:xfrm>
          <a:prstGeom prst="rect">
            <a:avLst/>
          </a:prstGeom>
        </p:spPr>
        <p:txBody>
          <a:bodyPr lIns="0" tIns="0" rIns="0" bIns="0" rtlCol="0" anchor="t">
            <a:spAutoFit/>
          </a:bodyPr>
          <a:lstStyle/>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[17] Abdallah Abualkishik, Wael Alzyadat, Marwan Al Share, Sara Al-Khaifi, Mojtaba Nazari. “Intelligent Gesture Recognition System for Deaf People by using CNN and IoT”. Al-Zaytoonah University of Jordan (ZUJ) -March 2023.</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[18] Omar T, Abdulaziz A (2019) Design and Implementation of a multifunction home automation system based on internet of things(IoT). J Comput Sci IJCSIS 17(2). </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[19] Suncica M, Sandra I, Tatjana E, Marija A, Nikola S (2017) Implementation of voice control interface for smart home automation system in consumer electronics - Berlin (ICCE-Berlin). In: IEEE 7th international conference, 3–6 September.</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[20] Mekuria DN, Sernani P, Falcionelli N, Dragoni AF (2019) Smart home reasoning systems: a systematic literature review. J Ambient Intell Hum Comput pp 1–18. </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[21] AbdulGhafar A, Mostafa SM, Alsaleh A, Sheltami T, Shakshuki EM (2020) Internet of things based multiple disease monitoring and health improvement system.</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[22] PRAVEEN and PRASAD, "International Journal of Innovative Research in Computer and Communication engineering,"Electronic Voice to Deaf &amp; Dumb People Using Flex Sensor, 2016.</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r>
              <a:rPr lang="en-US" sz="2499" b="1" i="1">
                <a:solidFill>
                  <a:srgbClr val="000000"/>
                </a:solidFill>
                <a:latin typeface="Montserrat Bold Italics"/>
                <a:ea typeface="Montserrat Bold Italics"/>
                <a:cs typeface="Montserrat Bold Italics"/>
                <a:sym typeface="Montserrat Bold Italics"/>
              </a:rPr>
              <a:t>[23] JAIN, SHARMA AND CHAUHAN, "International Journal Of Engineering Science &amp; Research," Image Processing Based Speaking System For Mute People Using Hand Gestures, 2018.</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p:txBody>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TextBox 2"/>
          <p:cNvSpPr txBox="1"/>
          <p:nvPr/>
        </p:nvSpPr>
        <p:spPr>
          <a:xfrm>
            <a:off x="1028700" y="529087"/>
            <a:ext cx="16230600" cy="4492625"/>
          </a:xfrm>
          <a:prstGeom prst="rect">
            <a:avLst/>
          </a:prstGeom>
        </p:spPr>
        <p:txBody>
          <a:bodyPr lIns="0" tIns="0" rIns="0" bIns="0" rtlCol="0" anchor="t">
            <a:spAutoFit/>
          </a:bodyPr>
          <a:lstStyle/>
          <a:p>
            <a:pPr algn="l">
              <a:lnSpc>
                <a:spcPts val="3249"/>
              </a:lnSpc>
            </a:pPr>
            <a:endParaRPr/>
          </a:p>
          <a:p>
            <a:pPr algn="l">
              <a:lnSpc>
                <a:spcPts val="3249"/>
              </a:lnSpc>
            </a:pPr>
            <a:endParaRPr/>
          </a:p>
          <a:p>
            <a:pPr algn="l">
              <a:lnSpc>
                <a:spcPts val="3249"/>
              </a:lnSpc>
            </a:pPr>
            <a:r>
              <a:rPr lang="en-US" sz="2499" b="1" i="1">
                <a:solidFill>
                  <a:srgbClr val="000000"/>
                </a:solidFill>
                <a:latin typeface="Montserrat Bold Italics"/>
                <a:ea typeface="Montserrat Bold Italics"/>
                <a:cs typeface="Montserrat Bold Italics"/>
                <a:sym typeface="Montserrat Bold Italics"/>
              </a:rPr>
              <a:t>[24] Mittal, Yash, Paridhi Toshniwal, Sonal Sharma, Deepika Singhal, Ruchi Gupta, and Vinay Kumar Mittal. "A voice-controlled multifunctional Smart Home Automation System." In 2015 Annual IEEE India Conference (INDICON), pp. 1-6. IEEE, 2015.</a:t>
            </a:r>
          </a:p>
          <a:p>
            <a:pPr algn="l">
              <a:lnSpc>
                <a:spcPts val="3249"/>
              </a:lnSpc>
            </a:pPr>
            <a:r>
              <a:rPr lang="en-US" sz="2499" b="1" i="1">
                <a:solidFill>
                  <a:srgbClr val="000000"/>
                </a:solidFill>
                <a:latin typeface="Montserrat Bold Italics"/>
                <a:ea typeface="Montserrat Bold Italics"/>
                <a:cs typeface="Montserrat Bold Italics"/>
                <a:sym typeface="Montserrat Bold Italics"/>
              </a:rPr>
              <a:t> </a:t>
            </a:r>
          </a:p>
          <a:p>
            <a:pPr algn="l">
              <a:lnSpc>
                <a:spcPts val="3249"/>
              </a:lnSpc>
            </a:pPr>
            <a:endParaRPr lang="en-US" sz="2499" b="1" i="1">
              <a:solidFill>
                <a:srgbClr val="000000"/>
              </a:solidFill>
              <a:latin typeface="Montserrat Bold Italics"/>
              <a:ea typeface="Montserrat Bold Italics"/>
              <a:cs typeface="Montserrat Bold Italics"/>
              <a:sym typeface="Montserrat Bold Italics"/>
            </a:endParaRPr>
          </a:p>
          <a:p>
            <a:pPr algn="l">
              <a:lnSpc>
                <a:spcPts val="3249"/>
              </a:lnSpc>
            </a:pPr>
            <a:r>
              <a:rPr lang="en-US" sz="2499" b="1" i="1">
                <a:solidFill>
                  <a:srgbClr val="000000"/>
                </a:solidFill>
                <a:latin typeface="Montserrat Bold Italics"/>
                <a:ea typeface="Montserrat Bold Italics"/>
                <a:cs typeface="Montserrat Bold Italics"/>
                <a:sym typeface="Montserrat Bold Italics"/>
              </a:rPr>
              <a:t>[25] S. Gunputh, A. P. Murdan and V. Oree, "Design and implementation of a low-cost Arduino-based smart home system," 2017 IEEE 9th International Conference on Communication Software and Networks (ICCSN), Guangzhou, 2017, pp. 1491-1495.</a:t>
            </a:r>
          </a:p>
          <a:p>
            <a:pPr algn="l">
              <a:lnSpc>
                <a:spcPts val="3249"/>
              </a:lnSpc>
              <a:spcBef>
                <a:spcPct val="0"/>
              </a:spcBef>
            </a:pPr>
            <a:endParaRPr lang="en-US" sz="2499" b="1" i="1">
              <a:solidFill>
                <a:srgbClr val="000000"/>
              </a:solidFill>
              <a:latin typeface="Montserrat Bold Italics"/>
              <a:ea typeface="Montserrat Bold Italics"/>
              <a:cs typeface="Montserrat Bold Italics"/>
              <a:sym typeface="Montserrat Bold Italics"/>
            </a:endParaRPr>
          </a:p>
        </p:txBody>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2423411" flipH="1">
            <a:off x="-1416943" y="-64883"/>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850084" y="2988149"/>
            <a:ext cx="7037171" cy="7803315"/>
          </a:xfrm>
          <a:custGeom>
            <a:avLst/>
            <a:gdLst/>
            <a:ahLst/>
            <a:cxnLst/>
            <a:rect l="l" t="t" r="r" b="b"/>
            <a:pathLst>
              <a:path w="7037171" h="7803315">
                <a:moveTo>
                  <a:pt x="0" y="0"/>
                </a:moveTo>
                <a:lnTo>
                  <a:pt x="7037172" y="0"/>
                </a:lnTo>
                <a:lnTo>
                  <a:pt x="7037172" y="7803315"/>
                </a:lnTo>
                <a:lnTo>
                  <a:pt x="0" y="7803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14189117" y="8110866"/>
            <a:ext cx="8197766" cy="4352269"/>
          </a:xfrm>
          <a:custGeom>
            <a:avLst/>
            <a:gdLst/>
            <a:ahLst/>
            <a:cxnLst/>
            <a:rect l="l" t="t" r="r" b="b"/>
            <a:pathLst>
              <a:path w="8197766" h="4352269">
                <a:moveTo>
                  <a:pt x="0" y="0"/>
                </a:moveTo>
                <a:lnTo>
                  <a:pt x="8197766" y="0"/>
                </a:lnTo>
                <a:lnTo>
                  <a:pt x="8197766" y="4352268"/>
                </a:lnTo>
                <a:lnTo>
                  <a:pt x="0" y="43522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rot="2991315">
            <a:off x="-509632" y="1564175"/>
            <a:ext cx="2188739" cy="2427029"/>
          </a:xfrm>
          <a:custGeom>
            <a:avLst/>
            <a:gdLst/>
            <a:ahLst/>
            <a:cxnLst/>
            <a:rect l="l" t="t" r="r" b="b"/>
            <a:pathLst>
              <a:path w="2188739" h="2427029">
                <a:moveTo>
                  <a:pt x="0" y="0"/>
                </a:moveTo>
                <a:lnTo>
                  <a:pt x="2188738" y="0"/>
                </a:lnTo>
                <a:lnTo>
                  <a:pt x="2188738" y="2427028"/>
                </a:lnTo>
                <a:lnTo>
                  <a:pt x="0" y="2427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7354877"/>
            <a:ext cx="4095911" cy="4095911"/>
          </a:xfrm>
          <a:custGeom>
            <a:avLst/>
            <a:gdLst/>
            <a:ahLst/>
            <a:cxnLst/>
            <a:rect l="l" t="t" r="r" b="b"/>
            <a:pathLst>
              <a:path w="4095911" h="4095911">
                <a:moveTo>
                  <a:pt x="0" y="0"/>
                </a:moveTo>
                <a:lnTo>
                  <a:pt x="4095911" y="0"/>
                </a:lnTo>
                <a:lnTo>
                  <a:pt x="4095911" y="4095911"/>
                </a:lnTo>
                <a:lnTo>
                  <a:pt x="0" y="4095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161170" y="8453513"/>
            <a:ext cx="2717344" cy="2737251"/>
          </a:xfrm>
          <a:custGeom>
            <a:avLst/>
            <a:gdLst/>
            <a:ahLst/>
            <a:cxnLst/>
            <a:rect l="l" t="t" r="r" b="b"/>
            <a:pathLst>
              <a:path w="2717344" h="2737251">
                <a:moveTo>
                  <a:pt x="0" y="0"/>
                </a:moveTo>
                <a:lnTo>
                  <a:pt x="2717344" y="0"/>
                </a:lnTo>
                <a:lnTo>
                  <a:pt x="2717344" y="2737252"/>
                </a:lnTo>
                <a:lnTo>
                  <a:pt x="0" y="2737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510024" y="0"/>
            <a:ext cx="3404247" cy="3404247"/>
          </a:xfrm>
          <a:custGeom>
            <a:avLst/>
            <a:gdLst/>
            <a:ahLst/>
            <a:cxnLst/>
            <a:rect l="l" t="t" r="r" b="b"/>
            <a:pathLst>
              <a:path w="3404247" h="3404247">
                <a:moveTo>
                  <a:pt x="0" y="0"/>
                </a:moveTo>
                <a:lnTo>
                  <a:pt x="3404247" y="0"/>
                </a:lnTo>
                <a:lnTo>
                  <a:pt x="3404247" y="3404247"/>
                </a:lnTo>
                <a:lnTo>
                  <a:pt x="0" y="3404247"/>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1257847" y="2754441"/>
            <a:ext cx="15772306" cy="2973705"/>
          </a:xfrm>
          <a:prstGeom prst="rect">
            <a:avLst/>
          </a:prstGeom>
        </p:spPr>
        <p:txBody>
          <a:bodyPr lIns="0" tIns="0" rIns="0" bIns="0" rtlCol="0" anchor="t">
            <a:spAutoFit/>
          </a:bodyPr>
          <a:lstStyle/>
          <a:p>
            <a:pPr algn="ctr">
              <a:lnSpc>
                <a:spcPts val="22200"/>
              </a:lnSpc>
            </a:pPr>
            <a:r>
              <a:rPr lang="en-US" sz="22200" i="1" spc="-222">
                <a:solidFill>
                  <a:srgbClr val="18375D"/>
                </a:solidFill>
                <a:latin typeface="Zilla Slab Italics"/>
                <a:ea typeface="Zilla Slab Italics"/>
                <a:cs typeface="Zilla Slab Italics"/>
                <a:sym typeface="Zilla Slab Italics"/>
              </a:rPr>
              <a:t>Thank</a:t>
            </a:r>
          </a:p>
        </p:txBody>
      </p:sp>
      <p:sp>
        <p:nvSpPr>
          <p:cNvPr id="11" name="TextBox 11"/>
          <p:cNvSpPr txBox="1"/>
          <p:nvPr/>
        </p:nvSpPr>
        <p:spPr>
          <a:xfrm>
            <a:off x="1486994" y="5202884"/>
            <a:ext cx="15772306" cy="2725292"/>
          </a:xfrm>
          <a:prstGeom prst="rect">
            <a:avLst/>
          </a:prstGeom>
        </p:spPr>
        <p:txBody>
          <a:bodyPr lIns="0" tIns="0" rIns="0" bIns="0" rtlCol="0" anchor="t">
            <a:spAutoFit/>
          </a:bodyPr>
          <a:lstStyle/>
          <a:p>
            <a:pPr algn="ctr">
              <a:lnSpc>
                <a:spcPts val="19826"/>
              </a:lnSpc>
            </a:pPr>
            <a:r>
              <a:rPr lang="en-US" sz="22029" b="1" spc="-1321">
                <a:solidFill>
                  <a:srgbClr val="0C6980"/>
                </a:solidFill>
                <a:latin typeface="Montserrat Ultra-Bold"/>
                <a:ea typeface="Montserrat Ultra-Bold"/>
                <a:cs typeface="Montserrat Ultra-Bold"/>
                <a:sym typeface="Montserrat Ultra-Bold"/>
              </a:rPr>
              <a:t>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7910072" y="1287497"/>
            <a:ext cx="1233928" cy="1227198"/>
          </a:xfrm>
          <a:custGeom>
            <a:avLst/>
            <a:gdLst/>
            <a:ahLst/>
            <a:cxnLst/>
            <a:rect l="l" t="t" r="r" b="b"/>
            <a:pathLst>
              <a:path w="1233928" h="1227198">
                <a:moveTo>
                  <a:pt x="0" y="0"/>
                </a:moveTo>
                <a:lnTo>
                  <a:pt x="1233928" y="0"/>
                </a:lnTo>
                <a:lnTo>
                  <a:pt x="1233928" y="1227197"/>
                </a:lnTo>
                <a:lnTo>
                  <a:pt x="0" y="12271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3"/>
          <p:cNvPicPr>
            <a:picLocks noChangeAspect="1"/>
          </p:cNvPicPr>
          <p:nvPr/>
        </p:nvPicPr>
        <p:blipFill>
          <a:blip r:embed="rId6"/>
          <a:srcRect/>
          <a:stretch>
            <a:fillRect/>
          </a:stretch>
        </p:blipFill>
        <p:spPr>
          <a:xfrm rot="2237802">
            <a:off x="9239919" y="6020099"/>
            <a:ext cx="3594937" cy="4493671"/>
          </a:xfrm>
          <a:prstGeom prst="rect">
            <a:avLst/>
          </a:prstGeom>
        </p:spPr>
      </p:pic>
      <p:sp>
        <p:nvSpPr>
          <p:cNvPr id="4" name="Freeform 4"/>
          <p:cNvSpPr/>
          <p:nvPr/>
        </p:nvSpPr>
        <p:spPr>
          <a:xfrm>
            <a:off x="12418240" y="7005310"/>
            <a:ext cx="4993838" cy="2777701"/>
          </a:xfrm>
          <a:custGeom>
            <a:avLst/>
            <a:gdLst/>
            <a:ahLst/>
            <a:cxnLst/>
            <a:rect l="l" t="t" r="r" b="b"/>
            <a:pathLst>
              <a:path w="4993838" h="2777701">
                <a:moveTo>
                  <a:pt x="0" y="0"/>
                </a:moveTo>
                <a:lnTo>
                  <a:pt x="4993838" y="0"/>
                </a:lnTo>
                <a:lnTo>
                  <a:pt x="4993838" y="2777701"/>
                </a:lnTo>
                <a:lnTo>
                  <a:pt x="0" y="2777701"/>
                </a:lnTo>
                <a:lnTo>
                  <a:pt x="0" y="0"/>
                </a:lnTo>
                <a:close/>
              </a:path>
            </a:pathLst>
          </a:custGeom>
          <a:blipFill>
            <a:blip r:embed="rId7"/>
            <a:stretch>
              <a:fillRect t="-244811" r="-7263" b="-83725"/>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t="5917" b="1314"/>
          <a:stretch>
            <a:fillRect/>
          </a:stretch>
        </p:blipFill>
        <p:spPr>
          <a:xfrm>
            <a:off x="12418240" y="1028700"/>
            <a:ext cx="4993838" cy="5817791"/>
          </a:xfrm>
          <a:prstGeom prst="rect">
            <a:avLst/>
          </a:prstGeom>
        </p:spPr>
      </p:pic>
      <p:sp>
        <p:nvSpPr>
          <p:cNvPr id="6" name="TextBox 6"/>
          <p:cNvSpPr txBox="1"/>
          <p:nvPr/>
        </p:nvSpPr>
        <p:spPr>
          <a:xfrm>
            <a:off x="1173008" y="3185160"/>
            <a:ext cx="8939920" cy="6073140"/>
          </a:xfrm>
          <a:prstGeom prst="rect">
            <a:avLst/>
          </a:prstGeom>
        </p:spPr>
        <p:txBody>
          <a:bodyPr lIns="0" tIns="0" rIns="0" bIns="0" rtlCol="0" anchor="t">
            <a:spAutoFit/>
          </a:bodyPr>
          <a:lstStyle/>
          <a:p>
            <a:pPr algn="l">
              <a:lnSpc>
                <a:spcPts val="4409"/>
              </a:lnSpc>
            </a:pPr>
            <a:r>
              <a:rPr lang="en-US" sz="3150">
                <a:solidFill>
                  <a:srgbClr val="0C6980"/>
                </a:solidFill>
                <a:latin typeface="Glacial Indifference"/>
                <a:ea typeface="Glacial Indifference"/>
                <a:cs typeface="Glacial Indifference"/>
                <a:sym typeface="Glacial Indifference"/>
              </a:rPr>
              <a:t>-The objective of this project is to develop a smart system specifically designed for differently-abled individuals enabling users to control their environment using </a:t>
            </a:r>
            <a:r>
              <a:rPr lang="en-US" sz="3150" b="1">
                <a:solidFill>
                  <a:srgbClr val="0C6980"/>
                </a:solidFill>
                <a:latin typeface="Glacial Indifference Bold"/>
                <a:ea typeface="Glacial Indifference Bold"/>
                <a:cs typeface="Glacial Indifference Bold"/>
                <a:sym typeface="Glacial Indifference Bold"/>
              </a:rPr>
              <a:t>voice commands</a:t>
            </a:r>
            <a:r>
              <a:rPr lang="en-US" sz="3150">
                <a:solidFill>
                  <a:srgbClr val="0C6980"/>
                </a:solidFill>
                <a:latin typeface="Glacial Indifference"/>
                <a:ea typeface="Glacial Indifference"/>
                <a:cs typeface="Glacial Indifference"/>
                <a:sym typeface="Glacial Indifference"/>
              </a:rPr>
              <a:t> and </a:t>
            </a:r>
            <a:r>
              <a:rPr lang="en-US" sz="3150" b="1">
                <a:solidFill>
                  <a:srgbClr val="0C6980"/>
                </a:solidFill>
                <a:latin typeface="Glacial Indifference Bold"/>
                <a:ea typeface="Glacial Indifference Bold"/>
                <a:cs typeface="Glacial Indifference Bold"/>
                <a:sym typeface="Glacial Indifference Bold"/>
              </a:rPr>
              <a:t>hand gestures</a:t>
            </a:r>
            <a:r>
              <a:rPr lang="en-US" sz="3150">
                <a:solidFill>
                  <a:srgbClr val="0C6980"/>
                </a:solidFill>
                <a:latin typeface="Glacial Indifference"/>
                <a:ea typeface="Glacial Indifference"/>
                <a:cs typeface="Glacial Indifference"/>
                <a:sym typeface="Glacial Indifference"/>
              </a:rPr>
              <a:t> without requiring an internet connection. </a:t>
            </a:r>
          </a:p>
          <a:p>
            <a:pPr algn="l">
              <a:lnSpc>
                <a:spcPts val="4409"/>
              </a:lnSpc>
            </a:pPr>
            <a:endParaRPr lang="en-US" sz="3150">
              <a:solidFill>
                <a:srgbClr val="0C6980"/>
              </a:solidFill>
              <a:latin typeface="Glacial Indifference"/>
              <a:ea typeface="Glacial Indifference"/>
              <a:cs typeface="Glacial Indifference"/>
              <a:sym typeface="Glacial Indifference"/>
            </a:endParaRPr>
          </a:p>
          <a:p>
            <a:pPr algn="l">
              <a:lnSpc>
                <a:spcPts val="4409"/>
              </a:lnSpc>
            </a:pPr>
            <a:r>
              <a:rPr lang="en-US" sz="3150">
                <a:solidFill>
                  <a:srgbClr val="0C6980"/>
                </a:solidFill>
                <a:latin typeface="Glacial Indifference"/>
                <a:ea typeface="Glacial Indifference"/>
                <a:cs typeface="Glacial Indifference"/>
                <a:sym typeface="Glacial Indifference"/>
              </a:rPr>
              <a:t>-Additionally, The emergency alert system is implemented to </a:t>
            </a:r>
            <a:r>
              <a:rPr lang="en-US" sz="3150" b="1">
                <a:solidFill>
                  <a:srgbClr val="0C6980"/>
                </a:solidFill>
                <a:latin typeface="Glacial Indifference Bold"/>
                <a:ea typeface="Glacial Indifference Bold"/>
                <a:cs typeface="Glacial Indifference Bold"/>
                <a:sym typeface="Glacial Indifference Bold"/>
              </a:rPr>
              <a:t>notify a trusted contact in case of assistance by rendering the exact location.</a:t>
            </a:r>
            <a:r>
              <a:rPr lang="en-US" sz="3150">
                <a:solidFill>
                  <a:srgbClr val="0C6980"/>
                </a:solidFill>
                <a:latin typeface="Glacial Indifference"/>
                <a:ea typeface="Glacial Indifference"/>
                <a:cs typeface="Glacial Indifference"/>
                <a:sym typeface="Glacial Indifference"/>
              </a:rPr>
              <a:t> The system also keeps track of all the records for future use.</a:t>
            </a:r>
          </a:p>
        </p:txBody>
      </p:sp>
      <p:sp>
        <p:nvSpPr>
          <p:cNvPr id="7" name="TextBox 7"/>
          <p:cNvSpPr txBox="1"/>
          <p:nvPr/>
        </p:nvSpPr>
        <p:spPr>
          <a:xfrm>
            <a:off x="1028700" y="1106522"/>
            <a:ext cx="7217333" cy="1609603"/>
          </a:xfrm>
          <a:prstGeom prst="rect">
            <a:avLst/>
          </a:prstGeom>
        </p:spPr>
        <p:txBody>
          <a:bodyPr lIns="0" tIns="0" rIns="0" bIns="0" rtlCol="0" anchor="t">
            <a:spAutoFit/>
          </a:bodyPr>
          <a:lstStyle/>
          <a:p>
            <a:pPr algn="l">
              <a:lnSpc>
                <a:spcPts val="13131"/>
              </a:lnSpc>
            </a:pPr>
            <a:r>
              <a:rPr lang="en-US" sz="9379" b="1" spc="-187">
                <a:solidFill>
                  <a:srgbClr val="0C6980"/>
                </a:solidFill>
                <a:latin typeface="Open Sauce Heavy"/>
                <a:ea typeface="Open Sauce Heavy"/>
                <a:cs typeface="Open Sauce Heavy"/>
                <a:sym typeface="Open Sauce Heavy"/>
              </a:rPr>
              <a:t>OBJECTIVE</a:t>
            </a:r>
          </a:p>
        </p:txBody>
      </p:sp>
      <p:sp>
        <p:nvSpPr>
          <p:cNvPr id="8" name="TextBox 8"/>
          <p:cNvSpPr txBox="1"/>
          <p:nvPr/>
        </p:nvSpPr>
        <p:spPr>
          <a:xfrm>
            <a:off x="8921907" y="8677910"/>
            <a:ext cx="9525" cy="580390"/>
          </a:xfrm>
          <a:prstGeom prst="rect">
            <a:avLst/>
          </a:prstGeom>
        </p:spPr>
        <p:txBody>
          <a:bodyPr lIns="0" tIns="0" rIns="0" bIns="0" rtlCol="0" anchor="t">
            <a:spAutoFit/>
          </a:bodyPr>
          <a:lstStyle/>
          <a:p>
            <a:pPr algn="ctr">
              <a:lnSpc>
                <a:spcPts val="4759"/>
              </a:lnSpc>
            </a:pPr>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5858853" y="3539236"/>
            <a:ext cx="7130884" cy="3037079"/>
          </a:xfrm>
          <a:prstGeom prst="rect">
            <a:avLst/>
          </a:prstGeom>
        </p:spPr>
        <p:txBody>
          <a:bodyPr lIns="0" tIns="0" rIns="0" bIns="0" rtlCol="0" anchor="t">
            <a:spAutoFit/>
          </a:bodyPr>
          <a:lstStyle/>
          <a:p>
            <a:pPr algn="ctr">
              <a:lnSpc>
                <a:spcPts val="12151"/>
              </a:lnSpc>
            </a:pPr>
            <a:r>
              <a:rPr lang="en-US" sz="8679" b="1" spc="-173">
                <a:solidFill>
                  <a:srgbClr val="0C6980"/>
                </a:solidFill>
                <a:latin typeface="Open Sauce Heavy"/>
                <a:ea typeface="Open Sauce Heavy"/>
                <a:cs typeface="Open Sauce Heavy"/>
                <a:sym typeface="Open Sauce Heavy"/>
              </a:rPr>
              <a:t>LITERATURE SURVEY</a:t>
            </a:r>
          </a:p>
        </p:txBody>
      </p:sp>
      <p:sp>
        <p:nvSpPr>
          <p:cNvPr id="3" name="Freeform 3"/>
          <p:cNvSpPr/>
          <p:nvPr/>
        </p:nvSpPr>
        <p:spPr>
          <a:xfrm rot="-2423411" flipH="1">
            <a:off x="-1416943" y="-64883"/>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850084" y="2988149"/>
            <a:ext cx="7037171" cy="7803315"/>
          </a:xfrm>
          <a:custGeom>
            <a:avLst/>
            <a:gdLst/>
            <a:ahLst/>
            <a:cxnLst/>
            <a:rect l="l" t="t" r="r" b="b"/>
            <a:pathLst>
              <a:path w="7037171" h="7803315">
                <a:moveTo>
                  <a:pt x="0" y="0"/>
                </a:moveTo>
                <a:lnTo>
                  <a:pt x="7037172" y="0"/>
                </a:lnTo>
                <a:lnTo>
                  <a:pt x="7037172" y="7803315"/>
                </a:lnTo>
                <a:lnTo>
                  <a:pt x="0" y="7803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947196">
            <a:off x="14189117" y="8110866"/>
            <a:ext cx="8197766" cy="4352269"/>
          </a:xfrm>
          <a:custGeom>
            <a:avLst/>
            <a:gdLst/>
            <a:ahLst/>
            <a:cxnLst/>
            <a:rect l="l" t="t" r="r" b="b"/>
            <a:pathLst>
              <a:path w="8197766" h="4352269">
                <a:moveTo>
                  <a:pt x="0" y="0"/>
                </a:moveTo>
                <a:lnTo>
                  <a:pt x="8197766" y="0"/>
                </a:lnTo>
                <a:lnTo>
                  <a:pt x="8197766" y="4352268"/>
                </a:lnTo>
                <a:lnTo>
                  <a:pt x="0" y="43522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7" name="Freeform 7"/>
          <p:cNvSpPr/>
          <p:nvPr/>
        </p:nvSpPr>
        <p:spPr>
          <a:xfrm rot="2991315">
            <a:off x="-509632" y="1564175"/>
            <a:ext cx="2188739" cy="2427029"/>
          </a:xfrm>
          <a:custGeom>
            <a:avLst/>
            <a:gdLst/>
            <a:ahLst/>
            <a:cxnLst/>
            <a:rect l="l" t="t" r="r" b="b"/>
            <a:pathLst>
              <a:path w="2188739" h="2427029">
                <a:moveTo>
                  <a:pt x="0" y="0"/>
                </a:moveTo>
                <a:lnTo>
                  <a:pt x="2188738" y="0"/>
                </a:lnTo>
                <a:lnTo>
                  <a:pt x="2188738" y="2427028"/>
                </a:lnTo>
                <a:lnTo>
                  <a:pt x="0" y="2427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28700" y="7354877"/>
            <a:ext cx="4095911" cy="4095911"/>
          </a:xfrm>
          <a:custGeom>
            <a:avLst/>
            <a:gdLst/>
            <a:ahLst/>
            <a:cxnLst/>
            <a:rect l="l" t="t" r="r" b="b"/>
            <a:pathLst>
              <a:path w="4095911" h="4095911">
                <a:moveTo>
                  <a:pt x="0" y="0"/>
                </a:moveTo>
                <a:lnTo>
                  <a:pt x="4095911" y="0"/>
                </a:lnTo>
                <a:lnTo>
                  <a:pt x="4095911" y="4095911"/>
                </a:lnTo>
                <a:lnTo>
                  <a:pt x="0" y="4095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4161170" y="8453513"/>
            <a:ext cx="2717344" cy="2737251"/>
          </a:xfrm>
          <a:custGeom>
            <a:avLst/>
            <a:gdLst/>
            <a:ahLst/>
            <a:cxnLst/>
            <a:rect l="l" t="t" r="r" b="b"/>
            <a:pathLst>
              <a:path w="2717344" h="2737251">
                <a:moveTo>
                  <a:pt x="0" y="0"/>
                </a:moveTo>
                <a:lnTo>
                  <a:pt x="2717344" y="0"/>
                </a:lnTo>
                <a:lnTo>
                  <a:pt x="2717344" y="2737252"/>
                </a:lnTo>
                <a:lnTo>
                  <a:pt x="0" y="2737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graphicFrame>
        <p:nvGraphicFramePr>
          <p:cNvPr id="6" name="Table 6"/>
          <p:cNvGraphicFramePr>
            <a:graphicFrameLocks noGrp="1"/>
          </p:cNvGraphicFramePr>
          <p:nvPr/>
        </p:nvGraphicFramePr>
        <p:xfrm>
          <a:off x="668729" y="1028700"/>
          <a:ext cx="16950541" cy="8229600"/>
        </p:xfrm>
        <a:graphic>
          <a:graphicData uri="http://schemas.openxmlformats.org/drawingml/2006/table">
            <a:tbl>
              <a:tblPr/>
              <a:tblGrid>
                <a:gridCol w="1555862">
                  <a:extLst>
                    <a:ext uri="{9D8B030D-6E8A-4147-A177-3AD203B41FA5}">
                      <a16:colId xmlns:a16="http://schemas.microsoft.com/office/drawing/2014/main" val="20000"/>
                    </a:ext>
                  </a:extLst>
                </a:gridCol>
                <a:gridCol w="2729233">
                  <a:extLst>
                    <a:ext uri="{9D8B030D-6E8A-4147-A177-3AD203B41FA5}">
                      <a16:colId xmlns:a16="http://schemas.microsoft.com/office/drawing/2014/main" val="20001"/>
                    </a:ext>
                  </a:extLst>
                </a:gridCol>
                <a:gridCol w="4190175">
                  <a:extLst>
                    <a:ext uri="{9D8B030D-6E8A-4147-A177-3AD203B41FA5}">
                      <a16:colId xmlns:a16="http://schemas.microsoft.com/office/drawing/2014/main" val="20002"/>
                    </a:ext>
                  </a:extLst>
                </a:gridCol>
                <a:gridCol w="3548313">
                  <a:extLst>
                    <a:ext uri="{9D8B030D-6E8A-4147-A177-3AD203B41FA5}">
                      <a16:colId xmlns:a16="http://schemas.microsoft.com/office/drawing/2014/main" val="20003"/>
                    </a:ext>
                  </a:extLst>
                </a:gridCol>
                <a:gridCol w="4926958">
                  <a:extLst>
                    <a:ext uri="{9D8B030D-6E8A-4147-A177-3AD203B41FA5}">
                      <a16:colId xmlns:a16="http://schemas.microsoft.com/office/drawing/2014/main" val="20004"/>
                    </a:ext>
                  </a:extLst>
                </a:gridCol>
              </a:tblGrid>
              <a:tr h="807417">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S.NO</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YEAR</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TITLE</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l">
                        <a:lnSpc>
                          <a:spcPts val="3240"/>
                        </a:lnSpc>
                        <a:defRPr/>
                      </a:pPr>
                      <a:r>
                        <a:rPr lang="en-US" sz="2700" b="1" spc="25">
                          <a:solidFill>
                            <a:srgbClr val="FFFFFF"/>
                          </a:solidFill>
                          <a:latin typeface="TT Rounds Condensed Bold"/>
                          <a:ea typeface="TT Rounds Condensed Bold"/>
                          <a:cs typeface="TT Rounds Condensed Bold"/>
                          <a:sym typeface="TT Rounds Condensed Bold"/>
                        </a:rPr>
                        <a:t>JOURNAL DETAILS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KEY POINTS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extLst>
                  <a:ext uri="{0D108BD9-81ED-4DB2-BD59-A6C34878D82A}">
                    <a16:rowId xmlns:a16="http://schemas.microsoft.com/office/drawing/2014/main" val="10000"/>
                  </a:ext>
                </a:extLst>
              </a:tr>
              <a:tr h="4002804">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1.</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ctr">
                        <a:lnSpc>
                          <a:spcPts val="3240"/>
                        </a:lnSpc>
                        <a:defRPr/>
                      </a:pPr>
                      <a:r>
                        <a:rPr lang="en-US" sz="2700" b="1">
                          <a:solidFill>
                            <a:srgbClr val="000000"/>
                          </a:solidFill>
                          <a:latin typeface="Glacial Indifference Bold"/>
                          <a:ea typeface="Glacial Indifference Bold"/>
                          <a:cs typeface="Glacial Indifference Bold"/>
                          <a:sym typeface="Glacial Indifference Bold"/>
                        </a:rPr>
                        <a:t>2024</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Smart Home Voice and Gesture Control Integration using Bluetooth and Gesture Sensor</a:t>
                      </a:r>
                      <a:endParaRPr lang="en-US" sz="1100"/>
                    </a:p>
                    <a:p>
                      <a:pPr algn="l">
                        <a:lnSpc>
                          <a:spcPts val="2999"/>
                        </a:lnSpc>
                      </a:pP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Anwaraly Yasmine Begum and et al.,</a:t>
                      </a:r>
                      <a:endParaRPr lang="en-US" sz="1100"/>
                    </a:p>
                    <a:p>
                      <a:pPr algn="l">
                        <a:lnSpc>
                          <a:spcPts val="2999"/>
                        </a:lnSpc>
                      </a:pP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2024 5th International Conference on Image Processing and Capsule Networks (ICIPCN)</a:t>
                      </a:r>
                    </a:p>
                    <a:p>
                      <a:pPr algn="l">
                        <a:lnSpc>
                          <a:spcPts val="2999"/>
                        </a:lnSpc>
                      </a:pPr>
                      <a:endParaRPr lang="en-US" sz="2499">
                        <a:solidFill>
                          <a:srgbClr val="000000"/>
                        </a:solidFill>
                        <a:latin typeface="Glacial Indifference"/>
                        <a:ea typeface="Glacial Indifference"/>
                        <a:cs typeface="Glacial Indifference"/>
                        <a:sym typeface="Glacial Indifference"/>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Enhanced user accessibility, real-time monitoring, and remote control of appliances through an intuitive mobile interface.</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extLst>
                  <a:ext uri="{0D108BD9-81ED-4DB2-BD59-A6C34878D82A}">
                    <a16:rowId xmlns:a16="http://schemas.microsoft.com/office/drawing/2014/main" val="10001"/>
                  </a:ext>
                </a:extLst>
              </a:tr>
              <a:tr h="3419379">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2.</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ctr">
                        <a:lnSpc>
                          <a:spcPts val="3240"/>
                        </a:lnSpc>
                        <a:defRPr/>
                      </a:pPr>
                      <a:r>
                        <a:rPr lang="en-US" sz="2700" b="1">
                          <a:solidFill>
                            <a:srgbClr val="000000"/>
                          </a:solidFill>
                          <a:latin typeface="Glacial Indifference Bold"/>
                          <a:ea typeface="Glacial Indifference Bold"/>
                          <a:cs typeface="Glacial Indifference Bold"/>
                          <a:sym typeface="Glacial Indifference Bold"/>
                        </a:rPr>
                        <a:t>2024</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Voice-Activated Assistance for the Elderly: Integrating Speech Recognition and IoT</a:t>
                      </a:r>
                      <a:endParaRPr lang="en-US" sz="1100"/>
                    </a:p>
                    <a:p>
                      <a:pPr algn="l">
                        <a:lnSpc>
                          <a:spcPts val="2999"/>
                        </a:lnSpc>
                      </a:pP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Narumol Chumuang and et al.,</a:t>
                      </a:r>
                      <a:endParaRPr lang="en-US" sz="1100"/>
                    </a:p>
                    <a:p>
                      <a:pPr algn="l">
                        <a:lnSpc>
                          <a:spcPts val="2999"/>
                        </a:lnSpc>
                      </a:pP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2024 IEEE International Conference on Consumer Electronics (ICCE)</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Improved responsiveness, reduced dependency on external software, and enhanced standalone functionality of IoT devices.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graphicFrame>
        <p:nvGraphicFramePr>
          <p:cNvPr id="6" name="Table 6"/>
          <p:cNvGraphicFramePr>
            <a:graphicFrameLocks noGrp="1"/>
          </p:cNvGraphicFramePr>
          <p:nvPr/>
        </p:nvGraphicFramePr>
        <p:xfrm>
          <a:off x="668729" y="1028700"/>
          <a:ext cx="16950541" cy="8229600"/>
        </p:xfrm>
        <a:graphic>
          <a:graphicData uri="http://schemas.openxmlformats.org/drawingml/2006/table">
            <a:tbl>
              <a:tblPr/>
              <a:tblGrid>
                <a:gridCol w="1555862">
                  <a:extLst>
                    <a:ext uri="{9D8B030D-6E8A-4147-A177-3AD203B41FA5}">
                      <a16:colId xmlns:a16="http://schemas.microsoft.com/office/drawing/2014/main" val="20000"/>
                    </a:ext>
                  </a:extLst>
                </a:gridCol>
                <a:gridCol w="2729233">
                  <a:extLst>
                    <a:ext uri="{9D8B030D-6E8A-4147-A177-3AD203B41FA5}">
                      <a16:colId xmlns:a16="http://schemas.microsoft.com/office/drawing/2014/main" val="20001"/>
                    </a:ext>
                  </a:extLst>
                </a:gridCol>
                <a:gridCol w="4190175">
                  <a:extLst>
                    <a:ext uri="{9D8B030D-6E8A-4147-A177-3AD203B41FA5}">
                      <a16:colId xmlns:a16="http://schemas.microsoft.com/office/drawing/2014/main" val="20002"/>
                    </a:ext>
                  </a:extLst>
                </a:gridCol>
                <a:gridCol w="3548313">
                  <a:extLst>
                    <a:ext uri="{9D8B030D-6E8A-4147-A177-3AD203B41FA5}">
                      <a16:colId xmlns:a16="http://schemas.microsoft.com/office/drawing/2014/main" val="20003"/>
                    </a:ext>
                  </a:extLst>
                </a:gridCol>
                <a:gridCol w="4926958">
                  <a:extLst>
                    <a:ext uri="{9D8B030D-6E8A-4147-A177-3AD203B41FA5}">
                      <a16:colId xmlns:a16="http://schemas.microsoft.com/office/drawing/2014/main" val="20004"/>
                    </a:ext>
                  </a:extLst>
                </a:gridCol>
              </a:tblGrid>
              <a:tr h="807417">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S.NO</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YEAR</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TITLE</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l">
                        <a:lnSpc>
                          <a:spcPts val="3240"/>
                        </a:lnSpc>
                        <a:defRPr/>
                      </a:pPr>
                      <a:r>
                        <a:rPr lang="en-US" sz="2700" b="1" spc="25">
                          <a:solidFill>
                            <a:srgbClr val="FFFFFF"/>
                          </a:solidFill>
                          <a:latin typeface="TT Rounds Condensed Bold"/>
                          <a:ea typeface="TT Rounds Condensed Bold"/>
                          <a:cs typeface="TT Rounds Condensed Bold"/>
                          <a:sym typeface="TT Rounds Condensed Bold"/>
                        </a:rPr>
                        <a:t>JOURNAL DETAILS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KEY POINTS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extLst>
                  <a:ext uri="{0D108BD9-81ED-4DB2-BD59-A6C34878D82A}">
                    <a16:rowId xmlns:a16="http://schemas.microsoft.com/office/drawing/2014/main" val="10000"/>
                  </a:ext>
                </a:extLst>
              </a:tr>
              <a:tr h="4002804">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3.</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ctr">
                        <a:lnSpc>
                          <a:spcPts val="3240"/>
                        </a:lnSpc>
                        <a:defRPr/>
                      </a:pPr>
                      <a:r>
                        <a:rPr lang="en-US" sz="2700" b="1">
                          <a:solidFill>
                            <a:srgbClr val="000000"/>
                          </a:solidFill>
                          <a:latin typeface="Glacial Indifference Bold"/>
                          <a:ea typeface="Glacial Indifference Bold"/>
                          <a:cs typeface="Glacial Indifference Bold"/>
                          <a:sym typeface="Glacial Indifference Bold"/>
                        </a:rPr>
                        <a:t>2024</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Hand and Face Gesture Recognition</a:t>
                      </a:r>
                      <a:endParaRPr lang="en-US" sz="1100"/>
                    </a:p>
                    <a:p>
                      <a:pPr algn="l">
                        <a:lnSpc>
                          <a:spcPts val="2999"/>
                        </a:lnSpc>
                      </a:pPr>
                      <a:r>
                        <a:rPr lang="en-US" sz="2499" b="1">
                          <a:solidFill>
                            <a:srgbClr val="000000"/>
                          </a:solidFill>
                          <a:latin typeface="Glacial Indifference Bold"/>
                          <a:ea typeface="Glacial Indifference Bold"/>
                          <a:cs typeface="Glacial Indifference Bold"/>
                          <a:sym typeface="Glacial Indifference Bold"/>
                        </a:rPr>
                        <a:t>for Specially Abled People</a:t>
                      </a:r>
                    </a:p>
                    <a:p>
                      <a:pPr algn="l">
                        <a:lnSpc>
                          <a:spcPts val="2999"/>
                        </a:lnSpc>
                      </a:pPr>
                      <a:r>
                        <a:rPr lang="en-US" sz="2499" b="1">
                          <a:solidFill>
                            <a:srgbClr val="000000"/>
                          </a:solidFill>
                          <a:latin typeface="Glacial Indifference Bold"/>
                          <a:ea typeface="Glacial Indifference Bold"/>
                          <a:cs typeface="Glacial Indifference Bold"/>
                          <a:sym typeface="Glacial Indifference Bold"/>
                        </a:rPr>
                        <a:t>Communication</a:t>
                      </a:r>
                    </a:p>
                    <a:p>
                      <a:pPr algn="l">
                        <a:lnSpc>
                          <a:spcPts val="2999"/>
                        </a:lnSpc>
                      </a:pPr>
                      <a:endParaRPr lang="en-US" sz="2499" b="1">
                        <a:solidFill>
                          <a:srgbClr val="000000"/>
                        </a:solidFill>
                        <a:latin typeface="Glacial Indifference Bold"/>
                        <a:ea typeface="Glacial Indifference Bold"/>
                        <a:cs typeface="Glacial Indifference Bold"/>
                        <a:sym typeface="Glacial Indifference Bold"/>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Manjesh R and et al.,</a:t>
                      </a:r>
                      <a:endParaRPr lang="en-US" sz="1100"/>
                    </a:p>
                    <a:p>
                      <a:pPr algn="l">
                        <a:lnSpc>
                          <a:spcPts val="2999"/>
                        </a:lnSpc>
                      </a:pP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International Journal of Creative Research Thoughts, 2024 (IJCRT)</a:t>
                      </a:r>
                    </a:p>
                    <a:p>
                      <a:pPr algn="l">
                        <a:lnSpc>
                          <a:spcPts val="2999"/>
                        </a:lnSpc>
                      </a:pPr>
                      <a:endParaRPr lang="en-US" sz="2499">
                        <a:solidFill>
                          <a:srgbClr val="000000"/>
                        </a:solidFill>
                        <a:latin typeface="Glacial Indifference"/>
                        <a:ea typeface="Glacial Indifference"/>
                        <a:cs typeface="Glacial Indifference"/>
                        <a:sym typeface="Glacial Indifference"/>
                      </a:endParaRPr>
                    </a:p>
                    <a:p>
                      <a:pPr algn="l">
                        <a:lnSpc>
                          <a:spcPts val="2999"/>
                        </a:lnSpc>
                      </a:pPr>
                      <a:endParaRPr lang="en-US" sz="2499">
                        <a:solidFill>
                          <a:srgbClr val="000000"/>
                        </a:solidFill>
                        <a:latin typeface="Glacial Indifference"/>
                        <a:ea typeface="Glacial Indifference"/>
                        <a:cs typeface="Glacial Indifference"/>
                        <a:sym typeface="Glacial Indifference"/>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It gives an accurate, real-time, user-friendly system that enables seamless interaction and expression.</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extLst>
                  <a:ext uri="{0D108BD9-81ED-4DB2-BD59-A6C34878D82A}">
                    <a16:rowId xmlns:a16="http://schemas.microsoft.com/office/drawing/2014/main" val="10001"/>
                  </a:ext>
                </a:extLst>
              </a:tr>
              <a:tr h="3419379">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4.</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ctr">
                        <a:lnSpc>
                          <a:spcPts val="3240"/>
                        </a:lnSpc>
                        <a:defRPr/>
                      </a:pPr>
                      <a:r>
                        <a:rPr lang="en-US" sz="2700" b="1">
                          <a:solidFill>
                            <a:srgbClr val="000000"/>
                          </a:solidFill>
                          <a:latin typeface="Glacial Indifference Bold"/>
                          <a:ea typeface="Glacial Indifference Bold"/>
                          <a:cs typeface="Glacial Indifference Bold"/>
                          <a:sym typeface="Glacial Indifference Bold"/>
                        </a:rPr>
                        <a:t>2023</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Voice Assistant For Physically Challenged Individuals: Enhancing Accessibility And Independence</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Shresth Agarwal and et al.,</a:t>
                      </a:r>
                      <a:endParaRPr lang="en-US" sz="1100"/>
                    </a:p>
                    <a:p>
                      <a:pPr algn="l">
                        <a:lnSpc>
                          <a:spcPts val="2999"/>
                        </a:lnSpc>
                      </a:pP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International Journal of Engineering Applied Sciences and Technology, 2023</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Enhanced real-time command execution and accessibility through direct speech recognition and immediate action.</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graphicFrame>
        <p:nvGraphicFramePr>
          <p:cNvPr id="6" name="Table 6"/>
          <p:cNvGraphicFramePr>
            <a:graphicFrameLocks noGrp="1"/>
          </p:cNvGraphicFramePr>
          <p:nvPr/>
        </p:nvGraphicFramePr>
        <p:xfrm>
          <a:off x="668729" y="1028700"/>
          <a:ext cx="16950541" cy="8229600"/>
        </p:xfrm>
        <a:graphic>
          <a:graphicData uri="http://schemas.openxmlformats.org/drawingml/2006/table">
            <a:tbl>
              <a:tblPr/>
              <a:tblGrid>
                <a:gridCol w="1555862">
                  <a:extLst>
                    <a:ext uri="{9D8B030D-6E8A-4147-A177-3AD203B41FA5}">
                      <a16:colId xmlns:a16="http://schemas.microsoft.com/office/drawing/2014/main" val="20000"/>
                    </a:ext>
                  </a:extLst>
                </a:gridCol>
                <a:gridCol w="2729233">
                  <a:extLst>
                    <a:ext uri="{9D8B030D-6E8A-4147-A177-3AD203B41FA5}">
                      <a16:colId xmlns:a16="http://schemas.microsoft.com/office/drawing/2014/main" val="20001"/>
                    </a:ext>
                  </a:extLst>
                </a:gridCol>
                <a:gridCol w="4190175">
                  <a:extLst>
                    <a:ext uri="{9D8B030D-6E8A-4147-A177-3AD203B41FA5}">
                      <a16:colId xmlns:a16="http://schemas.microsoft.com/office/drawing/2014/main" val="20002"/>
                    </a:ext>
                  </a:extLst>
                </a:gridCol>
                <a:gridCol w="3548313">
                  <a:extLst>
                    <a:ext uri="{9D8B030D-6E8A-4147-A177-3AD203B41FA5}">
                      <a16:colId xmlns:a16="http://schemas.microsoft.com/office/drawing/2014/main" val="20003"/>
                    </a:ext>
                  </a:extLst>
                </a:gridCol>
                <a:gridCol w="4926958">
                  <a:extLst>
                    <a:ext uri="{9D8B030D-6E8A-4147-A177-3AD203B41FA5}">
                      <a16:colId xmlns:a16="http://schemas.microsoft.com/office/drawing/2014/main" val="20004"/>
                    </a:ext>
                  </a:extLst>
                </a:gridCol>
              </a:tblGrid>
              <a:tr h="807417">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S.NO</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YEAR</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TITLE</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l">
                        <a:lnSpc>
                          <a:spcPts val="3240"/>
                        </a:lnSpc>
                        <a:defRPr/>
                      </a:pPr>
                      <a:r>
                        <a:rPr lang="en-US" sz="2700" b="1" spc="25">
                          <a:solidFill>
                            <a:srgbClr val="FFFFFF"/>
                          </a:solidFill>
                          <a:latin typeface="TT Rounds Condensed Bold"/>
                          <a:ea typeface="TT Rounds Condensed Bold"/>
                          <a:cs typeface="TT Rounds Condensed Bold"/>
                          <a:sym typeface="TT Rounds Condensed Bold"/>
                        </a:rPr>
                        <a:t>JOURNAL DETAILS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KEY POINTS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extLst>
                  <a:ext uri="{0D108BD9-81ED-4DB2-BD59-A6C34878D82A}">
                    <a16:rowId xmlns:a16="http://schemas.microsoft.com/office/drawing/2014/main" val="10000"/>
                  </a:ext>
                </a:extLst>
              </a:tr>
              <a:tr h="4002804">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5.</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ctr">
                        <a:lnSpc>
                          <a:spcPts val="3240"/>
                        </a:lnSpc>
                        <a:defRPr/>
                      </a:pPr>
                      <a:r>
                        <a:rPr lang="en-US" sz="2700" b="1">
                          <a:solidFill>
                            <a:srgbClr val="000000"/>
                          </a:solidFill>
                          <a:latin typeface="Glacial Indifference Bold"/>
                          <a:ea typeface="Glacial Indifference Bold"/>
                          <a:cs typeface="Glacial Indifference Bold"/>
                          <a:sym typeface="Glacial Indifference Bold"/>
                        </a:rPr>
                        <a:t>2023</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Design, Implementation, and Practical Evaluation of a Voice Recognition Based IoT Home Automation System for Low-Resource Languages and Resource-Constrained Edge IoT Devices: A System for Galician and Mobile Opportunistic Scenarios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Ivan Froiz-Miguez and et al., </a:t>
                      </a:r>
                      <a:endParaRPr lang="en-US" sz="1100"/>
                    </a:p>
                    <a:p>
                      <a:pPr algn="l">
                        <a:lnSpc>
                          <a:spcPts val="2999"/>
                        </a:lnSpc>
                      </a:pP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IEEE Xplore</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Efficient, bilingual voice command execution for IoT devices, enhancing accessibility and usability.</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extLst>
                  <a:ext uri="{0D108BD9-81ED-4DB2-BD59-A6C34878D82A}">
                    <a16:rowId xmlns:a16="http://schemas.microsoft.com/office/drawing/2014/main" val="10001"/>
                  </a:ext>
                </a:extLst>
              </a:tr>
              <a:tr h="3419379">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6.</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ctr">
                        <a:lnSpc>
                          <a:spcPts val="3240"/>
                        </a:lnSpc>
                        <a:defRPr/>
                      </a:pPr>
                      <a:r>
                        <a:rPr lang="en-US" sz="2700" b="1">
                          <a:solidFill>
                            <a:srgbClr val="000000"/>
                          </a:solidFill>
                          <a:latin typeface="Glacial Indifference Bold"/>
                          <a:ea typeface="Glacial Indifference Bold"/>
                          <a:cs typeface="Glacial Indifference Bold"/>
                          <a:sym typeface="Glacial Indifference Bold"/>
                        </a:rPr>
                        <a:t>2023</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Home Automation System Using IoT</a:t>
                      </a:r>
                      <a:endParaRPr lang="en-US" sz="1100"/>
                    </a:p>
                    <a:p>
                      <a:pPr algn="l">
                        <a:lnSpc>
                          <a:spcPts val="2999"/>
                        </a:lnSpc>
                      </a:pPr>
                      <a:endParaRPr lang="en-US" sz="1100"/>
                    </a:p>
                    <a:p>
                      <a:pPr algn="l">
                        <a:lnSpc>
                          <a:spcPts val="2999"/>
                        </a:lnSpc>
                      </a:pP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Ivanshu Patil and et al.,</a:t>
                      </a:r>
                      <a:endParaRPr lang="en-US" sz="1100"/>
                    </a:p>
                    <a:p>
                      <a:pPr algn="l">
                        <a:lnSpc>
                          <a:spcPts val="2999"/>
                        </a:lnSpc>
                      </a:pP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International Journal of Creative Research Thoughts, 2023 (IJCRT)</a:t>
                      </a:r>
                    </a:p>
                    <a:p>
                      <a:pPr algn="l">
                        <a:lnSpc>
                          <a:spcPts val="2999"/>
                        </a:lnSpc>
                      </a:pPr>
                      <a:endParaRPr lang="en-US" sz="2499">
                        <a:solidFill>
                          <a:srgbClr val="000000"/>
                        </a:solidFill>
                        <a:latin typeface="Glacial Indifference"/>
                        <a:ea typeface="Glacial Indifference"/>
                        <a:cs typeface="Glacial Indifference"/>
                        <a:sym typeface="Glacial Indifference"/>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Increased reliability, reduced dependence on internet connectivity, and enhanced privacy for controlling home appliances offline.</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869455"/>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graphicFrame>
        <p:nvGraphicFramePr>
          <p:cNvPr id="6" name="Table 6"/>
          <p:cNvGraphicFramePr>
            <a:graphicFrameLocks noGrp="1"/>
          </p:cNvGraphicFramePr>
          <p:nvPr/>
        </p:nvGraphicFramePr>
        <p:xfrm>
          <a:off x="668729" y="1028700"/>
          <a:ext cx="16950541" cy="8229600"/>
        </p:xfrm>
        <a:graphic>
          <a:graphicData uri="http://schemas.openxmlformats.org/drawingml/2006/table">
            <a:tbl>
              <a:tblPr/>
              <a:tblGrid>
                <a:gridCol w="1555862">
                  <a:extLst>
                    <a:ext uri="{9D8B030D-6E8A-4147-A177-3AD203B41FA5}">
                      <a16:colId xmlns:a16="http://schemas.microsoft.com/office/drawing/2014/main" val="20000"/>
                    </a:ext>
                  </a:extLst>
                </a:gridCol>
                <a:gridCol w="2729233">
                  <a:extLst>
                    <a:ext uri="{9D8B030D-6E8A-4147-A177-3AD203B41FA5}">
                      <a16:colId xmlns:a16="http://schemas.microsoft.com/office/drawing/2014/main" val="20001"/>
                    </a:ext>
                  </a:extLst>
                </a:gridCol>
                <a:gridCol w="4190175">
                  <a:extLst>
                    <a:ext uri="{9D8B030D-6E8A-4147-A177-3AD203B41FA5}">
                      <a16:colId xmlns:a16="http://schemas.microsoft.com/office/drawing/2014/main" val="20002"/>
                    </a:ext>
                  </a:extLst>
                </a:gridCol>
                <a:gridCol w="3548313">
                  <a:extLst>
                    <a:ext uri="{9D8B030D-6E8A-4147-A177-3AD203B41FA5}">
                      <a16:colId xmlns:a16="http://schemas.microsoft.com/office/drawing/2014/main" val="20003"/>
                    </a:ext>
                  </a:extLst>
                </a:gridCol>
                <a:gridCol w="4926958">
                  <a:extLst>
                    <a:ext uri="{9D8B030D-6E8A-4147-A177-3AD203B41FA5}">
                      <a16:colId xmlns:a16="http://schemas.microsoft.com/office/drawing/2014/main" val="20004"/>
                    </a:ext>
                  </a:extLst>
                </a:gridCol>
              </a:tblGrid>
              <a:tr h="807417">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S.NO</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YEAR</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TITLE</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l">
                        <a:lnSpc>
                          <a:spcPts val="3240"/>
                        </a:lnSpc>
                        <a:defRPr/>
                      </a:pPr>
                      <a:r>
                        <a:rPr lang="en-US" sz="2700" b="1" spc="25">
                          <a:solidFill>
                            <a:srgbClr val="FFFFFF"/>
                          </a:solidFill>
                          <a:latin typeface="TT Rounds Condensed Bold"/>
                          <a:ea typeface="TT Rounds Condensed Bold"/>
                          <a:cs typeface="TT Rounds Condensed Bold"/>
                          <a:sym typeface="TT Rounds Condensed Bold"/>
                        </a:rPr>
                        <a:t>JOURNAL DETAILS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tc>
                  <a:txBody>
                    <a:bodyPr/>
                    <a:lstStyle/>
                    <a:p>
                      <a:pPr algn="ctr">
                        <a:lnSpc>
                          <a:spcPts val="3240"/>
                        </a:lnSpc>
                        <a:defRPr/>
                      </a:pPr>
                      <a:r>
                        <a:rPr lang="en-US" sz="2700" b="1" spc="25">
                          <a:solidFill>
                            <a:srgbClr val="FFFFFF"/>
                          </a:solidFill>
                          <a:latin typeface="TT Rounds Condensed Bold"/>
                          <a:ea typeface="TT Rounds Condensed Bold"/>
                          <a:cs typeface="TT Rounds Condensed Bold"/>
                          <a:sym typeface="TT Rounds Condensed Bold"/>
                        </a:rPr>
                        <a:t>KEY POINTS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C6980"/>
                    </a:solidFill>
                  </a:tcPr>
                </a:tc>
                <a:extLst>
                  <a:ext uri="{0D108BD9-81ED-4DB2-BD59-A6C34878D82A}">
                    <a16:rowId xmlns:a16="http://schemas.microsoft.com/office/drawing/2014/main" val="10000"/>
                  </a:ext>
                </a:extLst>
              </a:tr>
              <a:tr h="4002804">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7.</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2022</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Emergency Alert System for Disabled</a:t>
                      </a:r>
                      <a:endParaRPr lang="en-US" sz="1100"/>
                    </a:p>
                    <a:p>
                      <a:pPr algn="l">
                        <a:lnSpc>
                          <a:spcPts val="2999"/>
                        </a:lnSpc>
                      </a:pPr>
                      <a:r>
                        <a:rPr lang="en-US" sz="2499" b="1">
                          <a:solidFill>
                            <a:srgbClr val="000000"/>
                          </a:solidFill>
                          <a:latin typeface="Glacial Indifference Bold"/>
                          <a:ea typeface="Glacial Indifference Bold"/>
                          <a:cs typeface="Glacial Indifference Bold"/>
                          <a:sym typeface="Glacial Indifference Bold"/>
                        </a:rPr>
                        <a:t>People using Hand Gestures and GSM</a:t>
                      </a:r>
                    </a:p>
                    <a:p>
                      <a:pPr algn="l">
                        <a:lnSpc>
                          <a:spcPts val="2999"/>
                        </a:lnSpc>
                      </a:pPr>
                      <a:endParaRPr lang="en-US" sz="2499" b="1">
                        <a:solidFill>
                          <a:srgbClr val="000000"/>
                        </a:solidFill>
                        <a:latin typeface="Glacial Indifference Bold"/>
                        <a:ea typeface="Glacial Indifference Bold"/>
                        <a:cs typeface="Glacial Indifference Bold"/>
                        <a:sym typeface="Glacial Indifference Bold"/>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Aswani V and et al.,</a:t>
                      </a:r>
                      <a:endParaRPr lang="en-US" sz="1100"/>
                    </a:p>
                    <a:p>
                      <a:pPr algn="l">
                        <a:lnSpc>
                          <a:spcPts val="2999"/>
                        </a:lnSpc>
                      </a:pP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International Journal Of Scientific Research and Development(IJSDR)</a:t>
                      </a: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Facilitated communication for disabled individuals through gesture-based control, voice output &amp; emergency messaging, enhancing accessibility &amp; safety.</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4F5FA"/>
                    </a:solidFill>
                  </a:tcPr>
                </a:tc>
                <a:extLst>
                  <a:ext uri="{0D108BD9-81ED-4DB2-BD59-A6C34878D82A}">
                    <a16:rowId xmlns:a16="http://schemas.microsoft.com/office/drawing/2014/main" val="10001"/>
                  </a:ext>
                </a:extLst>
              </a:tr>
              <a:tr h="3419379">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8.</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ctr">
                        <a:lnSpc>
                          <a:spcPts val="3240"/>
                        </a:lnSpc>
                        <a:defRPr/>
                      </a:pPr>
                      <a:r>
                        <a:rPr lang="en-US" sz="2700">
                          <a:solidFill>
                            <a:srgbClr val="000000"/>
                          </a:solidFill>
                          <a:latin typeface="Glacial Indifference"/>
                          <a:ea typeface="Glacial Indifference"/>
                          <a:cs typeface="Glacial Indifference"/>
                          <a:sym typeface="Glacial Indifference"/>
                        </a:rPr>
                        <a:t>2022</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b="1">
                          <a:solidFill>
                            <a:srgbClr val="000000"/>
                          </a:solidFill>
                          <a:latin typeface="Glacial Indifference Bold"/>
                          <a:ea typeface="Glacial Indifference Bold"/>
                          <a:cs typeface="Glacial Indifference Bold"/>
                          <a:sym typeface="Glacial Indifference Bold"/>
                        </a:rPr>
                        <a:t>Home IO: Offline Smart Home Automation System with Automatic Speech Recognition and Household Power Usage Tracking</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I.B.C. Irugalbandara and et al.,</a:t>
                      </a:r>
                      <a:endParaRPr lang="en-US" sz="1100"/>
                    </a:p>
                    <a:p>
                      <a:pPr algn="l">
                        <a:lnSpc>
                          <a:spcPts val="2999"/>
                        </a:lnSpc>
                      </a:pPr>
                      <a:endParaRPr lang="en-US" sz="1100"/>
                    </a:p>
                    <a:p>
                      <a:pPr algn="l">
                        <a:lnSpc>
                          <a:spcPts val="2999"/>
                        </a:lnSpc>
                      </a:pPr>
                      <a:r>
                        <a:rPr lang="en-US" sz="2499">
                          <a:solidFill>
                            <a:srgbClr val="000000"/>
                          </a:solidFill>
                          <a:latin typeface="Glacial Indifference"/>
                          <a:ea typeface="Glacial Indifference"/>
                          <a:cs typeface="Glacial Indifference"/>
                          <a:sym typeface="Glacial Indifference"/>
                        </a:rPr>
                        <a:t>2022 IEEE World AI IoT Congress (AIIoT)</a:t>
                      </a:r>
                    </a:p>
                    <a:p>
                      <a:pPr algn="l">
                        <a:lnSpc>
                          <a:spcPts val="2999"/>
                        </a:lnSpc>
                      </a:pPr>
                      <a:endParaRPr lang="en-US" sz="2499">
                        <a:solidFill>
                          <a:srgbClr val="000000"/>
                        </a:solidFill>
                        <a:latin typeface="Glacial Indifference"/>
                        <a:ea typeface="Glacial Indifference"/>
                        <a:cs typeface="Glacial Indifference"/>
                        <a:sym typeface="Glacial Indifference"/>
                      </a:endParaRPr>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tc>
                  <a:txBody>
                    <a:bodyPr/>
                    <a:lstStyle/>
                    <a:p>
                      <a:pPr algn="l">
                        <a:lnSpc>
                          <a:spcPts val="2999"/>
                        </a:lnSpc>
                        <a:defRPr/>
                      </a:pPr>
                      <a:r>
                        <a:rPr lang="en-US" sz="2499">
                          <a:solidFill>
                            <a:srgbClr val="000000"/>
                          </a:solidFill>
                          <a:latin typeface="Glacial Indifference"/>
                          <a:ea typeface="Glacial Indifference"/>
                          <a:cs typeface="Glacial Indifference"/>
                          <a:sym typeface="Glacial Indifference"/>
                        </a:rPr>
                        <a:t>Enhanced accessibility and security for disabled users with real-time assistance and protection from cyber threats in offline environments.</a:t>
                      </a:r>
                      <a:endParaRPr lang="en-US" sz="1100"/>
                    </a:p>
                  </a:txBody>
                  <a:tcPr marT="91440" marB="9144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1C3C9"/>
                    </a:solidFill>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2570</Words>
  <Application>Microsoft Office PowerPoint</Application>
  <PresentationFormat>Custom</PresentationFormat>
  <Paragraphs>256</Paragraphs>
  <Slides>34</Slides>
  <Notes>0</Notes>
  <HiddenSlides>0</HiddenSlides>
  <MMClips>1</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34</vt:i4>
      </vt:variant>
    </vt:vector>
  </HeadingPairs>
  <TitlesOfParts>
    <vt:vector size="60" baseType="lpstr">
      <vt:lpstr>Canva Sans</vt:lpstr>
      <vt:lpstr>TT Rounds Condensed Bold</vt:lpstr>
      <vt:lpstr>Glacial Indifference Bold</vt:lpstr>
      <vt:lpstr>Canva Sans Bold</vt:lpstr>
      <vt:lpstr>Calibri</vt:lpstr>
      <vt:lpstr>Aerospace bold</vt:lpstr>
      <vt:lpstr>Arial</vt:lpstr>
      <vt:lpstr>Zilla Slab Italics</vt:lpstr>
      <vt:lpstr>Times New Roman</vt:lpstr>
      <vt:lpstr>Glacial Indifference</vt:lpstr>
      <vt:lpstr>League Spartan</vt:lpstr>
      <vt:lpstr>Akzidenz-Grotesk Bold</vt:lpstr>
      <vt:lpstr>Montserrat Ultra-Bold</vt:lpstr>
      <vt:lpstr>Gagalin</vt:lpstr>
      <vt:lpstr>Open Sauce Bold Italics</vt:lpstr>
      <vt:lpstr>Times New Roman Bold</vt:lpstr>
      <vt:lpstr>Playwrite US Trad</vt:lpstr>
      <vt:lpstr>Trend Slab Four</vt:lpstr>
      <vt:lpstr>Dynamo Medium</vt:lpstr>
      <vt:lpstr>Open Sauce</vt:lpstr>
      <vt:lpstr>Open Sauce Heavy</vt:lpstr>
      <vt:lpstr>Montserrat Bold Italics</vt:lpstr>
      <vt:lpstr>Lilita One</vt:lpstr>
      <vt:lpstr>DM Serif Display</vt:lpstr>
      <vt:lpstr>Aesthetic color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Projectttttttttttttt</dc:title>
  <cp:lastModifiedBy>ARUNDHATHI T</cp:lastModifiedBy>
  <cp:revision>1</cp:revision>
  <dcterms:created xsi:type="dcterms:W3CDTF">2006-08-16T00:00:00Z</dcterms:created>
  <dcterms:modified xsi:type="dcterms:W3CDTF">2025-04-02T09:23:20Z</dcterms:modified>
  <dc:identifier>DAGdZLetRwo</dc:identifier>
</cp:coreProperties>
</file>